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6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D4179-C36C-415C-880B-978CE844ECDA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DAA47-F479-4550-8F3D-F4B0293EB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05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For these reasons and too many other associated health risks and hazards to mention, effective September 1, 2015, DHEC will be a tobacco-free campus for all sites/locations.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So today, we want to go over the purpose and intent of the new tobacco-free campus policy, the three ts for implementation – TELL, TREAT and TRAIN and discuss how we need your help.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4FD453-E9EC-4EBC-BAF1-0A355287EDDF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793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Everyone’s responsibility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41A352-E7FF-45C6-953F-C3EC3EBA331B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2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Compliance must go hand in hand with compassion;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Use best judgment in tragic and stressful situations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7D58D3-36E8-4ED7-B5A8-D3E6464A97DD}" type="slidenum">
              <a:rPr lang="en-US" altLang="en-US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254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Know what the policy includes</a:t>
            </a:r>
          </a:p>
          <a:p>
            <a:pPr eaLnBrk="1" hangingPunct="1"/>
            <a:r>
              <a:rPr lang="en-US" altLang="en-US" dirty="0" smtClean="0"/>
              <a:t>Support the policy in all communications</a:t>
            </a:r>
          </a:p>
          <a:p>
            <a:pPr eaLnBrk="1" hangingPunct="1"/>
            <a:r>
              <a:rPr lang="en-US" altLang="en-US" dirty="0" smtClean="0"/>
              <a:t>Help to make sure the assessment tool is conducted for ALL DHEC locations</a:t>
            </a:r>
          </a:p>
          <a:p>
            <a:pPr eaLnBrk="1" hangingPunct="1"/>
            <a:r>
              <a:rPr lang="en-US" altLang="en-US" dirty="0" smtClean="0"/>
              <a:t>Help coordinate the signage posting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AFTER:</a:t>
            </a:r>
          </a:p>
          <a:p>
            <a:pPr eaLnBrk="1" hangingPunct="1"/>
            <a:r>
              <a:rPr lang="en-US" altLang="en-US" dirty="0" smtClean="0"/>
              <a:t>Everyone needs to help with addressing anyone violating the policy</a:t>
            </a:r>
          </a:p>
          <a:p>
            <a:pPr eaLnBrk="1" hangingPunct="1"/>
            <a:r>
              <a:rPr lang="en-US" altLang="en-US" dirty="0" smtClean="0"/>
              <a:t>Remember to be polite and respectful</a:t>
            </a:r>
          </a:p>
          <a:p>
            <a:pPr eaLnBrk="1" hangingPunct="1"/>
            <a:r>
              <a:rPr lang="en-US" altLang="en-US" dirty="0" smtClean="0"/>
              <a:t>Refer to the back side of the palm card where cessation or quitting smoking resource is listed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3CBF3E-E78B-49F9-81FD-43FE6E6074A0}" type="slidenum">
              <a:rPr lang="en-US" altLang="en-US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762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Questions and answers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1080C0-7C88-44CE-A745-BB587B4677C5}" type="slidenum">
              <a:rPr lang="en-US" altLang="en-US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49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7D2-DA5E-4B93-B357-2E03EDC2CA1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950A-8027-4206-811B-533E07B0A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7D2-DA5E-4B93-B357-2E03EDC2CA1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950A-8027-4206-811B-533E07B0A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7D2-DA5E-4B93-B357-2E03EDC2CA1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950A-8027-4206-811B-533E07B0A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7D2-DA5E-4B93-B357-2E03EDC2CA1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950A-8027-4206-811B-533E07B0A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7D2-DA5E-4B93-B357-2E03EDC2CA1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950A-8027-4206-811B-533E07B0A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7D2-DA5E-4B93-B357-2E03EDC2CA1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950A-8027-4206-811B-533E07B0A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7D2-DA5E-4B93-B357-2E03EDC2CA1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950A-8027-4206-811B-533E07B0A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7D2-DA5E-4B93-B357-2E03EDC2CA1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950A-8027-4206-811B-533E07B0A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7D2-DA5E-4B93-B357-2E03EDC2CA1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950A-8027-4206-811B-533E07B0A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7D2-DA5E-4B93-B357-2E03EDC2CA1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950A-8027-4206-811B-533E07B0A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7D2-DA5E-4B93-B357-2E03EDC2CA1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3950A-8027-4206-811B-533E07B0A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DB7D2-DA5E-4B93-B357-2E03EDC2CA17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3950A-8027-4206-811B-533E07B0A5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ba.sc.gov/" TargetMode="External"/><Relationship Id="rId2" Type="http://schemas.openxmlformats.org/officeDocument/2006/relationships/hyperlink" Target="https://www.quitnow.net/scstatehealthplan/ProgramLookup/EnrollNow/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dhec.gov/quitforkeeps" TargetMode="External"/><Relationship Id="rId2" Type="http://schemas.openxmlformats.org/officeDocument/2006/relationships/hyperlink" Target="http://www.scdhec.gov/quitforkeeps/TobaccoQuitline/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Tobacco-Free Campus Policy</a:t>
            </a:r>
          </a:p>
        </p:txBody>
      </p:sp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1447800" y="4572000"/>
            <a:ext cx="6172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400" i="1" dirty="0"/>
              <a:t>2015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598" y="2321369"/>
            <a:ext cx="5515402" cy="1088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571423" y="304800"/>
            <a:ext cx="721216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00"/>
                </a:solidFill>
                <a:latin typeface="+mn-lt"/>
              </a:rPr>
              <a:t>The 3 Ts of Tobacco-free Campus </a:t>
            </a:r>
          </a:p>
          <a:p>
            <a:pPr algn="ctr"/>
            <a:r>
              <a:rPr lang="en-US" altLang="en-US" sz="4000" b="1" dirty="0">
                <a:solidFill>
                  <a:srgbClr val="000000"/>
                </a:solidFill>
                <a:latin typeface="+mn-lt"/>
              </a:rPr>
              <a:t>Policy Implementation </a:t>
            </a: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609600" y="1981200"/>
            <a:ext cx="7772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altLang="en-US" sz="2800" b="1" dirty="0">
                <a:latin typeface="+mn-lt"/>
              </a:rPr>
              <a:t>T</a:t>
            </a:r>
            <a:r>
              <a:rPr lang="en-US" altLang="en-US" sz="2800" dirty="0">
                <a:latin typeface="+mn-lt"/>
              </a:rPr>
              <a:t>ELL about the policy via appropriate signage, branding, and integrated, consistent communication</a:t>
            </a:r>
          </a:p>
          <a:p>
            <a:pPr marL="285750" indent="-285750">
              <a:buFont typeface="Arial" charset="0"/>
              <a:buChar char="•"/>
            </a:pPr>
            <a:endParaRPr lang="en-US" altLang="en-US" sz="2800" dirty="0">
              <a:latin typeface="+mn-lt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altLang="en-US" sz="2800" b="1" dirty="0">
                <a:latin typeface="+mn-lt"/>
              </a:rPr>
              <a:t>T</a:t>
            </a:r>
            <a:r>
              <a:rPr lang="en-US" altLang="en-US" sz="2800" dirty="0">
                <a:latin typeface="+mn-lt"/>
              </a:rPr>
              <a:t>REAT tobacco users by providing NRT (free preferably) and a menu of counseling/behavioral support</a:t>
            </a:r>
          </a:p>
          <a:p>
            <a:pPr marL="285750" indent="-285750">
              <a:buFont typeface="Arial" charset="0"/>
              <a:buChar char="•"/>
            </a:pPr>
            <a:endParaRPr lang="en-US" altLang="en-US" sz="2800" dirty="0">
              <a:latin typeface="+mn-lt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altLang="en-US" sz="2800" b="1" dirty="0">
                <a:latin typeface="+mn-lt"/>
              </a:rPr>
              <a:t>T</a:t>
            </a:r>
            <a:r>
              <a:rPr lang="en-US" altLang="en-US" sz="2800" dirty="0">
                <a:latin typeface="+mn-lt"/>
              </a:rPr>
              <a:t>RAIN staff in firm yet compassionate ways to address violators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1066800" y="381000"/>
            <a:ext cx="624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latin typeface="+mn-lt"/>
              </a:rPr>
              <a:t>TELL – New Signage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2057400"/>
            <a:ext cx="79248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Focus on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:</a:t>
            </a:r>
          </a:p>
          <a:p>
            <a:pPr marL="342900" indent="-342900">
              <a:defRPr/>
            </a:pP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 marL="568325"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	Periphery of campus</a:t>
            </a:r>
          </a:p>
          <a:p>
            <a:pPr marL="568325"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	Entrance and exit doors</a:t>
            </a:r>
          </a:p>
          <a:p>
            <a:pPr marL="568325"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	Parking lots</a:t>
            </a:r>
          </a:p>
          <a:p>
            <a:pPr marL="568325"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	Green spaces</a:t>
            </a:r>
          </a:p>
          <a:p>
            <a:pPr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	</a:t>
            </a:r>
          </a:p>
          <a:p>
            <a:pPr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Removal of cigarette butt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receptacles or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ashtrays before </a:t>
            </a:r>
            <a:r>
              <a:rPr lang="en-US" sz="2400" b="1" dirty="0" smtClean="0">
                <a:solidFill>
                  <a:srgbClr val="007CBA"/>
                </a:solidFill>
                <a:latin typeface="+mn-lt"/>
                <a:cs typeface="Arial" panose="020B0604020202020204" pitchFamily="34" charset="0"/>
              </a:rPr>
              <a:t>[INSERT DATE]</a:t>
            </a:r>
            <a:endParaRPr lang="en-US" sz="2400" b="1" dirty="0">
              <a:solidFill>
                <a:srgbClr val="007CBA"/>
              </a:solidFill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762000" y="1143000"/>
            <a:ext cx="7467600" cy="762000"/>
          </a:xfrm>
        </p:spPr>
        <p:txBody>
          <a:bodyPr/>
          <a:lstStyle/>
          <a:p>
            <a:pPr eaLnBrk="1" hangingPunct="1"/>
            <a:r>
              <a:rPr lang="en-US" altLang="en-US" sz="3000" dirty="0" smtClean="0"/>
              <a:t>Tobacco-Free Campus Materials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>
          <a:xfrm>
            <a:off x="0" y="2438400"/>
            <a:ext cx="7467600" cy="3810000"/>
          </a:xfrm>
        </p:spPr>
        <p:txBody>
          <a:bodyPr>
            <a:normAutofit/>
          </a:bodyPr>
          <a:lstStyle/>
          <a:p>
            <a:pPr marL="911225" indent="-506413" eaLnBrk="1" hangingPunct="1"/>
            <a:r>
              <a:rPr lang="en-US" altLang="en-US" sz="2800" dirty="0" smtClean="0"/>
              <a:t>One-page overview</a:t>
            </a:r>
          </a:p>
          <a:p>
            <a:pPr marL="911225" indent="-506413" eaLnBrk="1" hangingPunct="1"/>
            <a:r>
              <a:rPr lang="en-US" altLang="en-US" sz="2800" dirty="0" smtClean="0"/>
              <a:t>Policy</a:t>
            </a:r>
            <a:endParaRPr lang="en-US" altLang="en-US" sz="2800" dirty="0"/>
          </a:p>
          <a:p>
            <a:pPr marL="911225" indent="-506413" eaLnBrk="1" hangingPunct="1"/>
            <a:r>
              <a:rPr lang="en-US" altLang="en-US" sz="2800" dirty="0" smtClean="0"/>
              <a:t>FAQs for HR and for Employees</a:t>
            </a:r>
          </a:p>
          <a:p>
            <a:pPr marL="911225" indent="-506413" eaLnBrk="1" hangingPunct="1"/>
            <a:r>
              <a:rPr lang="en-US" altLang="en-US" sz="2800" dirty="0" smtClean="0"/>
              <a:t>Sample emails</a:t>
            </a:r>
          </a:p>
          <a:p>
            <a:pPr marL="911225" indent="-506413" eaLnBrk="1" hangingPunct="1"/>
            <a:r>
              <a:rPr lang="en-US" altLang="en-US" sz="2800" dirty="0" smtClean="0"/>
              <a:t>Signage, decals, palm cards</a:t>
            </a:r>
          </a:p>
          <a:p>
            <a:pPr marL="911225" indent="-506413" eaLnBrk="1" hangingPunct="1"/>
            <a:r>
              <a:rPr lang="en-US" altLang="en-US" sz="2800" dirty="0" smtClean="0"/>
              <a:t>Policy in Administrative Manual</a:t>
            </a:r>
          </a:p>
        </p:txBody>
      </p:sp>
      <p:sp>
        <p:nvSpPr>
          <p:cNvPr id="25605" name="Rectangle 1"/>
          <p:cNvSpPr>
            <a:spLocks noChangeArrowheads="1"/>
          </p:cNvSpPr>
          <p:nvPr/>
        </p:nvSpPr>
        <p:spPr bwMode="auto">
          <a:xfrm>
            <a:off x="1978854" y="381000"/>
            <a:ext cx="518629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00"/>
                </a:solidFill>
                <a:latin typeface="+mn-lt"/>
              </a:rPr>
              <a:t>TELL – Communications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14600"/>
            <a:ext cx="2352918" cy="304495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133305" y="457200"/>
            <a:ext cx="93393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3600" b="1" dirty="0">
                <a:solidFill>
                  <a:srgbClr val="000000"/>
                </a:solidFill>
                <a:latin typeface="+mn-lt"/>
              </a:rPr>
              <a:t>TREAT – Cessation Programs and Resources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219200"/>
            <a:ext cx="8158163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  <a:cs typeface="Arial" panose="020B0604020202020204" pitchFamily="34" charset="0"/>
              </a:rPr>
              <a:t>For Employees</a:t>
            </a:r>
            <a:r>
              <a:rPr lang="en-US" sz="2800" dirty="0" smtClean="0">
                <a:latin typeface="+mn-lt"/>
                <a:cs typeface="Arial" panose="020B0604020202020204" pitchFamily="34" charset="0"/>
              </a:rPr>
              <a:t>:</a:t>
            </a:r>
          </a:p>
          <a:p>
            <a:pPr>
              <a:defRPr/>
            </a:pPr>
            <a:endParaRPr lang="en-US" sz="2800" b="1" dirty="0">
              <a:latin typeface="+mn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+mn-lt"/>
                <a:cs typeface="Arial" panose="020B0604020202020204" pitchFamily="34" charset="0"/>
                <a:hlinkClick r:id="rId2"/>
              </a:rPr>
              <a:t>Quit for Life Program 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(1-866-QUIT-4-Life) offered by the </a:t>
            </a:r>
            <a:r>
              <a:rPr lang="en-US" sz="2800" dirty="0">
                <a:latin typeface="+mn-lt"/>
                <a:cs typeface="Arial" panose="020B0604020202020204" pitchFamily="34" charset="0"/>
                <a:hlinkClick r:id="rId3"/>
              </a:rPr>
              <a:t>State Health Plan 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for subscribers and covered </a:t>
            </a:r>
            <a:r>
              <a:rPr lang="en-US" sz="2800" dirty="0" smtClean="0">
                <a:latin typeface="+mn-lt"/>
                <a:cs typeface="Arial" panose="020B0604020202020204" pitchFamily="34" charset="0"/>
              </a:rPr>
              <a:t>dependents</a:t>
            </a:r>
          </a:p>
          <a:p>
            <a:pPr marL="285750" indent="-285750">
              <a:defRPr/>
            </a:pPr>
            <a:endParaRPr lang="en-US" sz="2800" dirty="0">
              <a:latin typeface="+mn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+mn-lt"/>
                <a:cs typeface="Arial" panose="020B0604020202020204" pitchFamily="34" charset="0"/>
              </a:rPr>
              <a:t>Short term supply of FREE NRT and phone counseling</a:t>
            </a:r>
          </a:p>
          <a:p>
            <a:pPr>
              <a:defRPr/>
            </a:pPr>
            <a:endParaRPr lang="en-US" sz="2800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  <a:hlinkClick r:id="rId2"/>
              </a:rPr>
              <a:t>https://www.quitnow.net/scstatehealthplan/ProgramLookup/EnrollNow/</a:t>
            </a: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dirty="0">
                <a:cs typeface="Arial" panose="020B0604020202020204" pitchFamily="34" charset="0"/>
                <a:hlinkClick r:id="rId3"/>
              </a:rPr>
              <a:t>https://www.peba.sc.gov</a:t>
            </a:r>
            <a:r>
              <a:rPr lang="en-US" sz="2400" dirty="0" smtClean="0">
                <a:cs typeface="Arial" panose="020B0604020202020204" pitchFamily="34" charset="0"/>
                <a:hlinkClick r:id="rId3"/>
              </a:rPr>
              <a:t>/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371600"/>
            <a:ext cx="7315200" cy="43396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  <a:cs typeface="Arial" panose="020B0604020202020204" pitchFamily="34" charset="0"/>
              </a:rPr>
              <a:t>For ALL</a:t>
            </a:r>
            <a:r>
              <a:rPr lang="en-US" sz="2800" dirty="0" smtClean="0">
                <a:latin typeface="+mn-lt"/>
                <a:cs typeface="Arial" panose="020B0604020202020204" pitchFamily="34" charset="0"/>
              </a:rPr>
              <a:t>:</a:t>
            </a:r>
          </a:p>
          <a:p>
            <a:pPr>
              <a:defRPr/>
            </a:pPr>
            <a:endParaRPr lang="en-US" sz="2800" b="1" dirty="0">
              <a:latin typeface="+mn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+mn-lt"/>
                <a:cs typeface="Arial" panose="020B0604020202020204" pitchFamily="34" charset="0"/>
                <a:hlinkClick r:id="rId2"/>
              </a:rPr>
              <a:t>S.C. Tobacco Quitline 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(1-800-QUIT-NOW) – Free for all SC </a:t>
            </a:r>
            <a:r>
              <a:rPr lang="en-US" sz="2800" dirty="0" smtClean="0">
                <a:latin typeface="+mn-lt"/>
                <a:cs typeface="Arial" panose="020B0604020202020204" pitchFamily="34" charset="0"/>
              </a:rPr>
              <a:t>residents</a:t>
            </a:r>
          </a:p>
          <a:p>
            <a:pPr marL="285750" indent="-285750">
              <a:defRPr/>
            </a:pPr>
            <a:endParaRPr lang="en-US" sz="2800" dirty="0">
              <a:latin typeface="+mn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+mn-lt"/>
                <a:cs typeface="Arial" panose="020B0604020202020204" pitchFamily="34" charset="0"/>
              </a:rPr>
              <a:t>Provides phone counseling, web-based services, and FREE NRT to eligible callers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  <a:hlinkClick r:id="rId3"/>
              </a:rPr>
              <a:t>www.scdhec.gov/quitforkeeps</a:t>
            </a: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533400" y="381000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3600" b="1" dirty="0">
                <a:solidFill>
                  <a:srgbClr val="000000"/>
                </a:solidFill>
                <a:latin typeface="+mn-lt"/>
              </a:rPr>
              <a:t>TREAT – Cessation Programs and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1562100" y="381000"/>
            <a:ext cx="6400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latin typeface="+mn-lt"/>
              </a:rPr>
              <a:t>TRAIN – Policy Enforcement </a:t>
            </a: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1143000" y="1905000"/>
            <a:ext cx="6629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altLang="en-US" sz="2800" dirty="0">
                <a:latin typeface="+mn-lt"/>
              </a:rPr>
              <a:t>Everyone plays a part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altLang="en-US" sz="2800" dirty="0">
                <a:latin typeface="+mn-lt"/>
              </a:rPr>
              <a:t>Emphasize respect for the policy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altLang="en-US" sz="2800" dirty="0">
                <a:latin typeface="+mn-lt"/>
              </a:rPr>
              <a:t>First priority is awareness of policy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altLang="en-US" sz="2800" dirty="0">
                <a:latin typeface="+mn-lt"/>
              </a:rPr>
              <a:t>Educate about treatment options</a:t>
            </a:r>
          </a:p>
          <a:p>
            <a:pPr marL="457200" indent="-457200">
              <a:buFont typeface="Arial" charset="0"/>
              <a:buChar char="•"/>
            </a:pPr>
            <a:r>
              <a:rPr lang="en-US" altLang="en-US" sz="2800" dirty="0">
                <a:latin typeface="+mn-lt"/>
              </a:rPr>
              <a:t>Violators can receive disciplinary action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1600200" y="533400"/>
            <a:ext cx="6400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 dirty="0"/>
              <a:t>TRAIN – Policy Enforcement 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2362200"/>
            <a:ext cx="6629400" cy="3000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700" dirty="0">
                <a:latin typeface="+mn-lt"/>
                <a:cs typeface="Arial" panose="020B0604020202020204" pitchFamily="34" charset="0"/>
              </a:rPr>
              <a:t>Staff –violations by staff will be addressed through the agency’s Progressive Discipline Policy</a:t>
            </a:r>
          </a:p>
          <a:p>
            <a:pPr>
              <a:defRPr/>
            </a:pPr>
            <a:endParaRPr lang="en-US" sz="2700" dirty="0">
              <a:latin typeface="+mn-lt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700" dirty="0">
                <a:latin typeface="+mn-lt"/>
                <a:cs typeface="Arial" panose="020B0604020202020204" pitchFamily="34" charset="0"/>
              </a:rPr>
              <a:t>Visitors, Contractors, Vendors –violations will be politely addressed by staff utilizing palm cards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685800" y="457200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00"/>
                </a:solidFill>
                <a:latin typeface="+mn-lt"/>
              </a:rPr>
              <a:t>TRAIN – Policy Enforcement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905000"/>
            <a:ext cx="7315200" cy="46243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latin typeface="+mn-lt"/>
                <a:cs typeface="Arial" panose="020B0604020202020204" pitchFamily="34" charset="0"/>
              </a:rPr>
              <a:t>Promoting Respect for the Policy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- 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If you see a person using tobacco on </a:t>
            </a:r>
            <a:r>
              <a:rPr lang="en-US" sz="2400" b="1" dirty="0" smtClean="0">
                <a:solidFill>
                  <a:srgbClr val="007CBA"/>
                </a:solidFill>
                <a:latin typeface="+mn-lt"/>
                <a:cs typeface="Arial" panose="020B0604020202020204" pitchFamily="34" charset="0"/>
              </a:rPr>
              <a:t>[INSERT AGENCY]</a:t>
            </a:r>
            <a:r>
              <a:rPr lang="en-US" sz="2400" b="1" dirty="0" smtClean="0">
                <a:solidFill>
                  <a:srgbClr val="3399FF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property: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Be polite and friendly</a:t>
            </a:r>
          </a:p>
          <a:p>
            <a:pPr>
              <a:lnSpc>
                <a:spcPct val="150000"/>
              </a:lnSpc>
              <a:defRPr/>
            </a:pPr>
            <a:endParaRPr lang="en-US" sz="600" dirty="0">
              <a:latin typeface="+mn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Assume the person does </a:t>
            </a:r>
          </a:p>
          <a:p>
            <a:pPr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    NOT know about the policy</a:t>
            </a:r>
          </a:p>
          <a:p>
            <a:pPr>
              <a:defRPr/>
            </a:pPr>
            <a:endParaRPr lang="en-US" sz="1100" dirty="0">
              <a:latin typeface="+mn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Explain tobacco use is not </a:t>
            </a:r>
          </a:p>
          <a:p>
            <a:pPr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    permitted on </a:t>
            </a:r>
            <a:r>
              <a:rPr lang="en-US" sz="2400" b="1" dirty="0" smtClean="0">
                <a:solidFill>
                  <a:srgbClr val="007CBA"/>
                </a:solidFill>
                <a:cs typeface="Arial" panose="020B0604020202020204" pitchFamily="34" charset="0"/>
              </a:rPr>
              <a:t>[INSERT AGENCY]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                               </a:t>
            </a:r>
          </a:p>
          <a:p>
            <a:pPr>
              <a:defRPr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    property, grounds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or spaces</a:t>
            </a:r>
          </a:p>
          <a:p>
            <a:pPr>
              <a:defRPr/>
            </a:pPr>
            <a:endParaRPr lang="en-US" sz="1050" dirty="0">
              <a:latin typeface="+mn-lt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Offer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an </a:t>
            </a:r>
            <a:r>
              <a:rPr lang="en-US" sz="2400" i="1" dirty="0" smtClean="0">
                <a:latin typeface="+mn-lt"/>
                <a:cs typeface="Arial" panose="020B0604020202020204" pitchFamily="34" charset="0"/>
              </a:rPr>
              <a:t>A </a:t>
            </a:r>
            <a:r>
              <a:rPr lang="en-US" sz="2400" i="1" dirty="0">
                <a:latin typeface="+mn-lt"/>
                <a:cs typeface="Arial" panose="020B0604020202020204" pitchFamily="34" charset="0"/>
              </a:rPr>
              <a:t>Healthier State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palm card </a:t>
            </a:r>
          </a:p>
          <a:p>
            <a:pPr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819400"/>
            <a:ext cx="2794379" cy="1600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581459"/>
            <a:ext cx="2794379" cy="1600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762000" y="381000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00"/>
                </a:solidFill>
                <a:latin typeface="+mn-lt"/>
              </a:rPr>
              <a:t>TRAIN – Policy Enforcement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752600"/>
            <a:ext cx="7391400" cy="373179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  <a:cs typeface="Arial" panose="020B0604020202020204" pitchFamily="34" charset="0"/>
              </a:rPr>
              <a:t>If the person asks where are they allowed to use tobacco products:</a:t>
            </a:r>
          </a:p>
          <a:p>
            <a:pPr>
              <a:defRPr/>
            </a:pPr>
            <a:endParaRPr lang="en-US" sz="1000" dirty="0">
              <a:latin typeface="+mn-l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Reiterate the policy – that tobacco products are not allowed anywhere on </a:t>
            </a:r>
            <a:r>
              <a:rPr lang="en-US" sz="2400" b="1" dirty="0" smtClean="0">
                <a:solidFill>
                  <a:srgbClr val="007CBA"/>
                </a:solidFill>
                <a:cs typeface="Arial" panose="020B0604020202020204" pitchFamily="34" charset="0"/>
              </a:rPr>
              <a:t>[INSERT AGENCY]</a:t>
            </a:r>
            <a:r>
              <a:rPr lang="en-US" sz="2400" b="1" dirty="0" smtClean="0">
                <a:solidFill>
                  <a:srgbClr val="3399FF"/>
                </a:solidFill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campus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b="1" dirty="0">
                <a:latin typeface="+mn-lt"/>
                <a:cs typeface="Arial" panose="020B0604020202020204" pitchFamily="34" charset="0"/>
              </a:rPr>
              <a:t>If the person using tobacco becomes hostile:</a:t>
            </a:r>
          </a:p>
          <a:p>
            <a:pPr>
              <a:defRPr/>
            </a:pPr>
            <a:endParaRPr lang="en-US" sz="1050" dirty="0">
              <a:latin typeface="+mn-l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Walk away and contact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building supervisor</a:t>
            </a:r>
          </a:p>
          <a:p>
            <a:pPr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2514153" y="381000"/>
            <a:ext cx="407124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00"/>
                </a:solidFill>
                <a:latin typeface="+mn-lt"/>
              </a:rPr>
              <a:t>How You Can Help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676400"/>
            <a:ext cx="7848600" cy="504753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  <a:cs typeface="Arial" panose="020B0604020202020204" pitchFamily="34" charset="0"/>
              </a:rPr>
              <a:t>Before </a:t>
            </a:r>
            <a:r>
              <a:rPr lang="en-US" sz="2400" b="1" dirty="0" smtClean="0">
                <a:solidFill>
                  <a:srgbClr val="007CBA"/>
                </a:solidFill>
                <a:latin typeface="+mn-lt"/>
                <a:cs typeface="Arial" panose="020B0604020202020204" pitchFamily="34" charset="0"/>
              </a:rPr>
              <a:t>[INSERT DATE]</a:t>
            </a:r>
            <a:r>
              <a:rPr lang="en-US" sz="2400" b="1" dirty="0" smtClean="0">
                <a:latin typeface="+mn-lt"/>
                <a:cs typeface="Arial" panose="020B0604020202020204" pitchFamily="34" charset="0"/>
              </a:rPr>
              <a:t>:</a:t>
            </a:r>
            <a:endParaRPr lang="en-US" sz="2400" b="1" dirty="0">
              <a:latin typeface="+mn-lt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300" dirty="0">
                <a:latin typeface="+mn-lt"/>
                <a:cs typeface="Arial" panose="020B0604020202020204" pitchFamily="34" charset="0"/>
              </a:rPr>
              <a:t>Know the </a:t>
            </a:r>
            <a:r>
              <a:rPr lang="en-US" sz="2300" dirty="0" smtClean="0">
                <a:latin typeface="+mn-lt"/>
                <a:cs typeface="Arial" panose="020B0604020202020204" pitchFamily="34" charset="0"/>
              </a:rPr>
              <a:t>policy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300" dirty="0" smtClean="0">
                <a:latin typeface="+mn-lt"/>
                <a:cs typeface="Arial" panose="020B0604020202020204" pitchFamily="34" charset="0"/>
              </a:rPr>
              <a:t>Support </a:t>
            </a:r>
            <a:r>
              <a:rPr lang="en-US" sz="2300" dirty="0">
                <a:latin typeface="+mn-lt"/>
                <a:cs typeface="Arial" panose="020B0604020202020204" pitchFamily="34" charset="0"/>
              </a:rPr>
              <a:t>the policy </a:t>
            </a:r>
          </a:p>
          <a:p>
            <a:pPr>
              <a:defRPr/>
            </a:pPr>
            <a:endParaRPr lang="en-US" sz="1600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endParaRPr lang="en-US" sz="2400" b="1" dirty="0" smtClean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b="1" dirty="0" smtClean="0">
                <a:latin typeface="+mn-lt"/>
                <a:cs typeface="Arial" panose="020B0604020202020204" pitchFamily="34" charset="0"/>
              </a:rPr>
              <a:t>After</a:t>
            </a:r>
            <a:r>
              <a:rPr lang="en-US" sz="2400" b="1" dirty="0" smtClean="0">
                <a:solidFill>
                  <a:srgbClr val="1595C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7CBA"/>
                </a:solidFill>
                <a:latin typeface="+mn-lt"/>
                <a:cs typeface="Arial" panose="020B0604020202020204" pitchFamily="34" charset="0"/>
              </a:rPr>
              <a:t>[INSERT DATE]</a:t>
            </a:r>
            <a:r>
              <a:rPr lang="en-US" sz="2400" b="1" dirty="0" smtClean="0">
                <a:latin typeface="+mn-lt"/>
                <a:cs typeface="Arial" panose="020B0604020202020204" pitchFamily="34" charset="0"/>
              </a:rPr>
              <a:t>:</a:t>
            </a:r>
          </a:p>
          <a:p>
            <a:pPr>
              <a:defRPr/>
            </a:pPr>
            <a:endParaRPr lang="en-US" sz="2400" b="1" dirty="0">
              <a:latin typeface="+mn-lt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Comply with the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policy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300" dirty="0" smtClean="0">
                <a:latin typeface="+mn-lt"/>
                <a:cs typeface="Arial" panose="020B0604020202020204" pitchFamily="34" charset="0"/>
              </a:rPr>
              <a:t>Enforce </a:t>
            </a:r>
            <a:r>
              <a:rPr lang="en-US" sz="2300" dirty="0">
                <a:latin typeface="+mn-lt"/>
                <a:cs typeface="Arial" panose="020B0604020202020204" pitchFamily="34" charset="0"/>
              </a:rPr>
              <a:t>the policy with </a:t>
            </a:r>
            <a:r>
              <a:rPr lang="en-US" sz="2300" dirty="0" smtClean="0">
                <a:latin typeface="+mn-lt"/>
                <a:cs typeface="Arial" panose="020B0604020202020204" pitchFamily="34" charset="0"/>
              </a:rPr>
              <a:t>respect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300" dirty="0" smtClean="0">
                <a:latin typeface="+mn-lt"/>
                <a:cs typeface="Arial" panose="020B0604020202020204" pitchFamily="34" charset="0"/>
              </a:rPr>
              <a:t>Encourage </a:t>
            </a:r>
            <a:r>
              <a:rPr lang="en-US" sz="2300" dirty="0">
                <a:latin typeface="+mn-lt"/>
                <a:cs typeface="Arial" panose="020B0604020202020204" pitchFamily="34" charset="0"/>
              </a:rPr>
              <a:t>tobacco users to use cessation resources available</a:t>
            </a:r>
          </a:p>
          <a:p>
            <a:pPr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990600" y="381000"/>
            <a:ext cx="7162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latin typeface="Calibri" pitchFamily="34" charset="0"/>
              </a:rPr>
              <a:t>Tobacco-Free </a:t>
            </a:r>
            <a:r>
              <a:rPr lang="en-US" altLang="en-US" sz="4000" b="1" dirty="0" smtClean="0">
                <a:latin typeface="Calibri" pitchFamily="34" charset="0"/>
              </a:rPr>
              <a:t>Campus</a:t>
            </a:r>
          </a:p>
          <a:p>
            <a:pPr algn="ctr"/>
            <a:endParaRPr lang="en-US" altLang="en-US" sz="2800" b="1" dirty="0"/>
          </a:p>
          <a:p>
            <a:pPr algn="ctr"/>
            <a:r>
              <a:rPr lang="en-US" altLang="en-US" sz="2800" b="1" dirty="0">
                <a:latin typeface="Calibri" pitchFamily="34" charset="0"/>
              </a:rPr>
              <a:t>Effective: </a:t>
            </a:r>
            <a:r>
              <a:rPr lang="en-US" altLang="en-US" sz="2800" b="1" dirty="0" smtClean="0">
                <a:solidFill>
                  <a:srgbClr val="007CBA"/>
                </a:solidFill>
                <a:latin typeface="Calibri" pitchFamily="34" charset="0"/>
              </a:rPr>
              <a:t>[INSERT DATE]</a:t>
            </a:r>
            <a:endParaRPr lang="en-US" altLang="en-US" sz="2800" b="1" dirty="0">
              <a:solidFill>
                <a:srgbClr val="007CBA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514600"/>
            <a:ext cx="655320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Tobacco-Free Campus Policy</a:t>
            </a:r>
          </a:p>
          <a:p>
            <a:pPr>
              <a:defRPr/>
            </a:pP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Purpose and Intent of Policy</a:t>
            </a:r>
          </a:p>
          <a:p>
            <a:pPr>
              <a:defRPr/>
            </a:pP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3 Ts Implementation Plan</a:t>
            </a:r>
          </a:p>
          <a:p>
            <a:pPr>
              <a:defRPr/>
            </a:pP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How You Can Help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971800"/>
            <a:ext cx="2560320" cy="256032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2289483" y="457200"/>
            <a:ext cx="474918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00"/>
                </a:solidFill>
              </a:rPr>
              <a:t>Shared Space Process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057400"/>
            <a:ext cx="7086600" cy="36625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Definitions</a:t>
            </a:r>
          </a:p>
          <a:p>
            <a:pPr>
              <a:defRPr/>
            </a:pPr>
            <a:endParaRPr lang="en-US" sz="2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57150" indent="-57150">
              <a:defRPr/>
            </a:pPr>
            <a:r>
              <a:rPr lang="en-US" sz="2800" b="1" dirty="0">
                <a:solidFill>
                  <a:prstClr val="black"/>
                </a:solidFill>
                <a:cs typeface="Arial" panose="020B0604020202020204" pitchFamily="34" charset="0"/>
              </a:rPr>
              <a:t>“Shared </a:t>
            </a:r>
            <a:r>
              <a:rPr lang="en-US" sz="28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Space</a:t>
            </a:r>
            <a:r>
              <a:rPr lang="en-US" sz="2800" b="1" dirty="0">
                <a:solidFill>
                  <a:prstClr val="black"/>
                </a:solidFill>
                <a:cs typeface="Arial" panose="020B0604020202020204" pitchFamily="34" charset="0"/>
              </a:rPr>
              <a:t>” </a:t>
            </a:r>
            <a:endParaRPr lang="en-US" sz="28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57150" indent="-57150">
              <a:defRPr/>
            </a:pPr>
            <a:r>
              <a:rPr lang="en-US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Shared space includes </a:t>
            </a:r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all other organizations, agencies, or businesses that share the same facility/building and grounds space as </a:t>
            </a:r>
            <a:r>
              <a:rPr lang="en-US" sz="2800" b="1" dirty="0" smtClean="0">
                <a:solidFill>
                  <a:srgbClr val="007CBA"/>
                </a:solidFill>
                <a:cs typeface="Arial" panose="020B0604020202020204" pitchFamily="34" charset="0"/>
              </a:rPr>
              <a:t>[INSERT AGENCY]</a:t>
            </a:r>
            <a:r>
              <a:rPr lang="en-US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  <a:endParaRPr lang="en-US" sz="2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1981200" y="381000"/>
            <a:ext cx="49381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00"/>
                </a:solidFill>
              </a:rPr>
              <a:t>Shared Space Process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143000"/>
            <a:ext cx="7239000" cy="46012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List shared space entities on </a:t>
            </a:r>
            <a:r>
              <a:rPr lang="en-US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assessment</a:t>
            </a:r>
            <a:endParaRPr lang="en-US" sz="2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Provide contact name and information </a:t>
            </a:r>
            <a:r>
              <a:rPr lang="en-US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if possible</a:t>
            </a:r>
            <a:endParaRPr lang="en-US" sz="2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Communicate verbally with shared space </a:t>
            </a:r>
            <a:r>
              <a:rPr lang="en-US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organizations</a:t>
            </a:r>
            <a:endParaRPr lang="en-US" sz="2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Tailor and distribute shared space email communication about new tobacco-free campus policy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43000"/>
            <a:ext cx="7543800" cy="31085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Follow-up the next week with a phone call to request a meeting with </a:t>
            </a:r>
            <a:r>
              <a:rPr lang="en-US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entity</a:t>
            </a:r>
            <a:endParaRPr lang="en-US" sz="2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Meet with shared space entity – 30 </a:t>
            </a:r>
            <a:r>
              <a:rPr lang="en-US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min</a:t>
            </a:r>
            <a:endParaRPr lang="en-US" sz="2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Provide </a:t>
            </a:r>
            <a:r>
              <a:rPr lang="en-US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FAQ</a:t>
            </a:r>
            <a:endParaRPr lang="en-US" sz="2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Utilize talking points to guide </a:t>
            </a:r>
            <a:r>
              <a:rPr lang="en-US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discussion</a:t>
            </a:r>
            <a:endParaRPr lang="en-US" sz="2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Share other communication documents – palm card, signage graphics, cessation posters, etc.   </a:t>
            </a: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2014248" y="381000"/>
            <a:ext cx="474918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00"/>
                </a:solidFill>
              </a:rPr>
              <a:t>Shared Space Process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ChangeArrowheads="1"/>
          </p:cNvSpPr>
          <p:nvPr/>
        </p:nvSpPr>
        <p:spPr bwMode="auto">
          <a:xfrm>
            <a:off x="2057400" y="381000"/>
            <a:ext cx="48619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00"/>
                </a:solidFill>
              </a:rPr>
              <a:t>Shared Space Process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219200"/>
            <a:ext cx="7543800" cy="60939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cs typeface="Arial" panose="020B0604020202020204" pitchFamily="34" charset="0"/>
              </a:rPr>
              <a:t>If the facility and grounds are owned or leased from the city or county:</a:t>
            </a:r>
          </a:p>
          <a:p>
            <a:pPr>
              <a:defRPr/>
            </a:pPr>
            <a:endParaRPr lang="en-US" sz="28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i="1" dirty="0">
                <a:cs typeface="Arial" panose="020B0604020202020204" pitchFamily="34" charset="0"/>
              </a:rPr>
              <a:t>Call the local city or county office and ask who will need to review request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8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dirty="0">
                <a:cs typeface="Arial" panose="020B0604020202020204" pitchFamily="34" charset="0"/>
              </a:rPr>
              <a:t>If the request goes before the city or county council:</a:t>
            </a:r>
          </a:p>
          <a:p>
            <a:pPr>
              <a:defRPr/>
            </a:pPr>
            <a:endParaRPr lang="en-US" sz="28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i="1" dirty="0">
                <a:cs typeface="Arial" panose="020B0604020202020204" pitchFamily="34" charset="0"/>
              </a:rPr>
              <a:t>Ask to be placed on the agenda for the next meeting</a:t>
            </a:r>
          </a:p>
          <a:p>
            <a:pPr>
              <a:defRPr/>
            </a:pPr>
            <a:endParaRPr lang="en-US" sz="2000" i="1" dirty="0">
              <a:cs typeface="Arial" panose="020B0604020202020204" pitchFamily="34" charset="0"/>
            </a:endParaRPr>
          </a:p>
          <a:p>
            <a:pPr marL="342900" indent="-342900">
              <a:defRPr/>
            </a:pPr>
            <a:r>
              <a:rPr lang="en-US" sz="2000" i="1" dirty="0">
                <a:cs typeface="Arial" panose="020B0604020202020204" pitchFamily="34" charset="0"/>
              </a:rPr>
              <a:t>Utilize talking points for shared spaces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138480" y="457200"/>
            <a:ext cx="42304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00"/>
                </a:solidFill>
                <a:latin typeface="Calibri" pitchFamily="34" charset="0"/>
              </a:rPr>
              <a:t>What is the Policy?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1219200" y="2133600"/>
            <a:ext cx="6553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 dirty="0" smtClean="0">
                <a:solidFill>
                  <a:srgbClr val="007CBA"/>
                </a:solidFill>
                <a:latin typeface="+mn-lt"/>
              </a:rPr>
              <a:t>[INSERT AGENCY] </a:t>
            </a:r>
            <a:r>
              <a:rPr lang="en-US" altLang="en-US" sz="2400" dirty="0">
                <a:latin typeface="+mn-lt"/>
              </a:rPr>
              <a:t>is committed to the well-being of our employees, clients, and visitors. In accordance with our commitment to promoting and protecting the health of our employees, all </a:t>
            </a:r>
            <a:r>
              <a:rPr lang="en-US" altLang="en-US" sz="2400" b="1" dirty="0" smtClean="0">
                <a:solidFill>
                  <a:srgbClr val="007CBA"/>
                </a:solidFill>
                <a:latin typeface="+mn-lt"/>
              </a:rPr>
              <a:t>[INSERT AGENCY]</a:t>
            </a:r>
            <a:r>
              <a:rPr lang="en-US" altLang="en-US" sz="2400" dirty="0" smtClean="0">
                <a:solidFill>
                  <a:srgbClr val="007CBA"/>
                </a:solidFill>
                <a:latin typeface="+mn-lt"/>
              </a:rPr>
              <a:t> </a:t>
            </a:r>
            <a:r>
              <a:rPr lang="en-US" altLang="en-US" sz="2400" dirty="0">
                <a:latin typeface="+mn-lt"/>
              </a:rPr>
              <a:t>offices will be completely tobacco-free campuses.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2138480" y="304800"/>
            <a:ext cx="42304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00"/>
                </a:solidFill>
                <a:latin typeface="+mn-lt"/>
              </a:rPr>
              <a:t>What is the Policy?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914400"/>
            <a:ext cx="662940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US" sz="2000" b="1" dirty="0">
              <a:latin typeface="+mn-lt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The use of tobacco products is prohibited on </a:t>
            </a:r>
            <a:r>
              <a:rPr lang="en-US" altLang="en-US" sz="2400" b="1" dirty="0" smtClean="0">
                <a:solidFill>
                  <a:srgbClr val="007CBA"/>
                </a:solidFill>
                <a:latin typeface="+mn-lt"/>
              </a:rPr>
              <a:t>[INSERT AGENCY]</a:t>
            </a:r>
            <a:r>
              <a:rPr lang="en-US" sz="2400" dirty="0" smtClean="0">
                <a:solidFill>
                  <a:srgbClr val="007CBA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property. No ashtrays, receptacles, or smoking shelters will be permitted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cs typeface="Arial" panose="020B0604020202020204" pitchFamily="34" charset="0"/>
              </a:rPr>
              <a:t>“Tobacco products” include cigarettes, cigars, cigarillos, pipes, smokeless tobacco, and electronic cigarettes.</a:t>
            </a: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The use of tobacco products is prohibited in </a:t>
            </a:r>
            <a:r>
              <a:rPr lang="en-US" altLang="en-US" sz="2400" b="1" dirty="0" smtClean="0">
                <a:solidFill>
                  <a:srgbClr val="007CBA"/>
                </a:solidFill>
                <a:latin typeface="+mn-lt"/>
              </a:rPr>
              <a:t>[INSERT AGENCY]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-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owned, operated, or leased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vehicles.</a:t>
            </a:r>
            <a:endParaRPr lang="en-US" sz="2400" dirty="0"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2138480" y="304800"/>
            <a:ext cx="42304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00"/>
                </a:solidFill>
                <a:latin typeface="+mn-lt"/>
              </a:rPr>
              <a:t>What is the Policy?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914400"/>
            <a:ext cx="66294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defRPr/>
            </a:pP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 marL="457200" indent="-457200">
              <a:defRPr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5.  The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use of tobacco products is prohibited in personal vehicles parked on </a:t>
            </a:r>
            <a:r>
              <a:rPr lang="en-US" altLang="en-US" sz="2400" b="1" dirty="0" smtClean="0">
                <a:solidFill>
                  <a:srgbClr val="007CBA"/>
                </a:solidFill>
                <a:latin typeface="+mn-lt"/>
              </a:rPr>
              <a:t>[INSERT AGENCY]</a:t>
            </a:r>
            <a:r>
              <a:rPr lang="en-US" sz="2400" dirty="0" smtClean="0">
                <a:solidFill>
                  <a:srgbClr val="007CBA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property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.</a:t>
            </a: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 marL="457200" indent="-457200">
              <a:defRPr/>
            </a:pPr>
            <a:r>
              <a:rPr lang="en-US" altLang="en-US" sz="2400" dirty="0" smtClean="0"/>
              <a:t>6.  </a:t>
            </a:r>
            <a:r>
              <a:rPr lang="en-US" altLang="en-US" sz="2400" b="1" dirty="0" smtClean="0">
                <a:solidFill>
                  <a:srgbClr val="007CBA"/>
                </a:solidFill>
                <a:latin typeface="+mn-lt"/>
              </a:rPr>
              <a:t>[INSERT AGENCY]</a:t>
            </a:r>
            <a:r>
              <a:rPr lang="en-US" sz="2400" dirty="0" smtClean="0">
                <a:solidFill>
                  <a:srgbClr val="007CBA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discourages the use of tobacco products by all covered individuals on properties adjacent to </a:t>
            </a:r>
            <a:r>
              <a:rPr lang="en-US" altLang="en-US" sz="2400" b="1" dirty="0" smtClean="0">
                <a:solidFill>
                  <a:srgbClr val="007CBA"/>
                </a:solidFill>
                <a:latin typeface="+mn-lt"/>
              </a:rPr>
              <a:t>[INSERT AGENCY]</a:t>
            </a:r>
            <a:r>
              <a:rPr lang="en-US" sz="2400" dirty="0" smtClean="0">
                <a:solidFill>
                  <a:srgbClr val="007CBA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property.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290880" y="304800"/>
            <a:ext cx="42304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00"/>
                </a:solidFill>
                <a:latin typeface="+mn-lt"/>
              </a:rPr>
              <a:t>What is the Policy?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143001"/>
            <a:ext cx="7239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Definitions</a:t>
            </a:r>
            <a:endParaRPr lang="en-US" sz="40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“Agency </a:t>
            </a:r>
            <a:r>
              <a:rPr lang="en-US" sz="28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Property”</a:t>
            </a:r>
          </a:p>
          <a:p>
            <a:pPr>
              <a:defRPr/>
            </a:pPr>
            <a:r>
              <a:rPr lang="en-US" sz="2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Agency property includes 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all buildings, facilities, grounds and spaces leased, owned or controlled by </a:t>
            </a:r>
            <a:r>
              <a:rPr lang="en-US" altLang="en-US" sz="2800" b="1" dirty="0" smtClean="0">
                <a:solidFill>
                  <a:srgbClr val="007CBA"/>
                </a:solidFill>
                <a:latin typeface="+mn-lt"/>
              </a:rPr>
              <a:t>[INSERT AGENCY]</a:t>
            </a:r>
            <a:r>
              <a:rPr lang="en-US" sz="2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sz="2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regardless of whether signs are </a:t>
            </a:r>
            <a:r>
              <a:rPr lang="en-US" sz="2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posted.</a:t>
            </a:r>
          </a:p>
          <a:p>
            <a:pPr>
              <a:defRPr/>
            </a:pPr>
            <a:endParaRPr lang="en-US" sz="2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>
                <a:cs typeface="Arial" panose="020B0604020202020204" pitchFamily="34" charset="0"/>
              </a:rPr>
              <a:t>“Covered Individuals”</a:t>
            </a:r>
          </a:p>
          <a:p>
            <a:pPr>
              <a:defRPr/>
            </a:pPr>
            <a:r>
              <a:rPr lang="en-US" sz="2800" dirty="0">
                <a:cs typeface="Arial" panose="020B0604020202020204" pitchFamily="34" charset="0"/>
              </a:rPr>
              <a:t>The provisions of this policy apply 24 hours a day, seven days a week to all </a:t>
            </a:r>
            <a:r>
              <a:rPr lang="en-US" altLang="en-US" sz="2800" b="1" dirty="0">
                <a:solidFill>
                  <a:srgbClr val="007CBA"/>
                </a:solidFill>
              </a:rPr>
              <a:t>[INSERT AGENCY]</a:t>
            </a:r>
            <a:r>
              <a:rPr lang="en-US" sz="2800" dirty="0">
                <a:solidFill>
                  <a:srgbClr val="007CBA"/>
                </a:solidFill>
                <a:cs typeface="Arial" panose="020B0604020202020204" pitchFamily="34" charset="0"/>
              </a:rPr>
              <a:t> </a:t>
            </a:r>
            <a:r>
              <a:rPr lang="en-US" sz="2800" dirty="0">
                <a:cs typeface="Arial" panose="020B0604020202020204" pitchFamily="34" charset="0"/>
              </a:rPr>
              <a:t>employees, clients, contractors, vendors, and visitors.</a:t>
            </a:r>
          </a:p>
          <a:p>
            <a:pPr>
              <a:defRPr/>
            </a:pPr>
            <a:endParaRPr lang="en-US" sz="28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600200" y="304800"/>
            <a:ext cx="5943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latin typeface="Calibri" pitchFamily="34" charset="0"/>
              </a:rPr>
              <a:t>What is the Policy?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371600"/>
            <a:ext cx="73152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 smtClean="0">
                <a:cs typeface="Arial" panose="020B0604020202020204" pitchFamily="34" charset="0"/>
              </a:rPr>
              <a:t>“Tobacco and Smoking Products”</a:t>
            </a:r>
            <a:endParaRPr lang="en-US" sz="2800" b="1" dirty="0">
              <a:latin typeface="+mn-lt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Tobacco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and smoking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products includes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all tobacco-derived or containing products, including but not limited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to,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cigarettes (i.e., clove, bidis, kreteks), electronic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cigarettes,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cigars and cigarillos, pipes, water pipes, smokeless tobacco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products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(spit and spitless, chew, pouches, snuff) or any other device intended to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simulate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smoked or heated tobacco.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/>
              <a:t>Intent of the Policy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dirty="0" smtClean="0"/>
              <a:t>Create an environment that is </a:t>
            </a:r>
            <a:r>
              <a:rPr lang="en-US" altLang="en-US" sz="2400" b="1" dirty="0" smtClean="0"/>
              <a:t>conducive to quitting </a:t>
            </a:r>
            <a:r>
              <a:rPr lang="en-US" altLang="en-US" sz="2400" dirty="0" smtClean="0"/>
              <a:t>tobacco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Promote </a:t>
            </a:r>
            <a:r>
              <a:rPr lang="en-US" altLang="en-US" sz="2400" dirty="0" smtClean="0"/>
              <a:t>the </a:t>
            </a:r>
            <a:r>
              <a:rPr lang="en-US" altLang="en-US" sz="2400" b="1" dirty="0" smtClean="0"/>
              <a:t>prevention</a:t>
            </a:r>
            <a:r>
              <a:rPr lang="en-US" altLang="en-US" sz="2400" dirty="0" smtClean="0"/>
              <a:t> of tobacco use</a:t>
            </a:r>
          </a:p>
          <a:p>
            <a:pPr marL="0" indent="0">
              <a:buNone/>
            </a:pPr>
            <a:endParaRPr lang="en-US" altLang="en-US" sz="2400" b="1" dirty="0" smtClean="0"/>
          </a:p>
          <a:p>
            <a:r>
              <a:rPr lang="en-US" altLang="en-US" sz="2400" b="1" dirty="0" smtClean="0"/>
              <a:t>Prevent the risks </a:t>
            </a:r>
            <a:r>
              <a:rPr lang="en-US" altLang="en-US" sz="2400" dirty="0" smtClean="0"/>
              <a:t>associated with exposure to secondhand smoke</a:t>
            </a:r>
          </a:p>
          <a:p>
            <a:pPr>
              <a:buNone/>
            </a:pPr>
            <a:endParaRPr lang="en-US" altLang="en-US" sz="2400" b="1" dirty="0" smtClean="0"/>
          </a:p>
          <a:p>
            <a:pPr marL="0" indent="0">
              <a:buNone/>
            </a:pPr>
            <a:r>
              <a:rPr lang="en-US" altLang="en-US" sz="2400" b="1" dirty="0" smtClean="0"/>
              <a:t>Did you know </a:t>
            </a:r>
            <a:r>
              <a:rPr lang="en-US" altLang="en-US" sz="2400" dirty="0" smtClean="0"/>
              <a:t>that employees exposed to secondhand smoke on the job are: </a:t>
            </a:r>
          </a:p>
          <a:p>
            <a:pPr lvl="1"/>
            <a:r>
              <a:rPr lang="en-US" altLang="en-US" sz="2400" dirty="0" smtClean="0"/>
              <a:t>12-19% more likely to get lung cancer</a:t>
            </a:r>
          </a:p>
          <a:p>
            <a:pPr lvl="1"/>
            <a:r>
              <a:rPr lang="en-US" altLang="en-US" sz="2400" dirty="0" smtClean="0"/>
              <a:t>At a 25-35% increased risk of heart attack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Cost-Effective Impact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838200" y="1752600"/>
            <a:ext cx="7467600" cy="3810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Focusing on </a:t>
            </a:r>
            <a:r>
              <a:rPr lang="en-US" altLang="en-US" b="1" dirty="0" smtClean="0"/>
              <a:t>areas where we can make the most difference </a:t>
            </a:r>
            <a:r>
              <a:rPr lang="en-US" altLang="en-US" dirty="0" smtClean="0"/>
              <a:t>at little to no cost for agencies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Developed from the perspective of an agency with </a:t>
            </a:r>
            <a:r>
              <a:rPr lang="en-US" altLang="en-US" b="1" dirty="0" smtClean="0"/>
              <a:t>no dedicated staff or financial resources </a:t>
            </a:r>
            <a:r>
              <a:rPr lang="en-US" altLang="en-US" dirty="0" smtClean="0"/>
              <a:t>for worksite wellness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1159</Words>
  <Application>Microsoft Office PowerPoint</Application>
  <PresentationFormat>On-screen Show (4:3)</PresentationFormat>
  <Paragraphs>181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Intent of the Policy</vt:lpstr>
      <vt:lpstr>Cost-Effective Impact</vt:lpstr>
      <vt:lpstr>PowerPoint Presentation</vt:lpstr>
      <vt:lpstr>PowerPoint Presentation</vt:lpstr>
      <vt:lpstr>Tobacco-Free Campus Materials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Warner, Catherine A.</dc:creator>
  <cp:lastModifiedBy>Warner, Catherine</cp:lastModifiedBy>
  <cp:revision>4</cp:revision>
  <dcterms:created xsi:type="dcterms:W3CDTF">2015-11-16T20:50:08Z</dcterms:created>
  <dcterms:modified xsi:type="dcterms:W3CDTF">2016-04-25T16:03:11Z</dcterms:modified>
</cp:coreProperties>
</file>