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 id="2147483683" r:id="rId3"/>
  </p:sldMasterIdLst>
  <p:notesMasterIdLst>
    <p:notesMasterId r:id="rId24"/>
  </p:notesMasterIdLst>
  <p:handoutMasterIdLst>
    <p:handoutMasterId r:id="rId25"/>
  </p:handoutMasterIdLst>
  <p:sldIdLst>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58" r:id="rId23"/>
  </p:sldIdLst>
  <p:sldSz cx="9144000" cy="6858000" type="screen4x3"/>
  <p:notesSz cx="7010400" cy="9296400"/>
  <p:embeddedFontLst>
    <p:embeddedFont>
      <p:font typeface="Calibri Light" panose="020F0302020204030204" pitchFamily="34" charset="0"/>
      <p:regular r:id="rId26"/>
      <p:italic r:id="rId27"/>
    </p:embeddedFont>
    <p:embeddedFont>
      <p:font typeface="Montserrat" panose="00000500000000000000" pitchFamily="50" charset="0"/>
      <p:regular r:id="rId28"/>
      <p:bold r:id="rId29"/>
    </p:embeddedFon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84BD00"/>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103" d="100"/>
          <a:sy n="103" d="100"/>
        </p:scale>
        <p:origin x="186" y="108"/>
      </p:cViewPr>
      <p:guideLst/>
    </p:cSldViewPr>
  </p:slideViewPr>
  <p:notesTextViewPr>
    <p:cViewPr>
      <p:scale>
        <a:sx n="1" d="1"/>
        <a:sy n="1" d="1"/>
      </p:scale>
      <p:origin x="0" y="0"/>
    </p:cViewPr>
  </p:notesTextViewPr>
  <p:notesViewPr>
    <p:cSldViewPr snapToGrid="0">
      <p:cViewPr>
        <p:scale>
          <a:sx n="214" d="100"/>
          <a:sy n="214" d="100"/>
        </p:scale>
        <p:origin x="-558" y="-60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4668" tIns="47334" rIns="94668" bIns="47334"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4668" tIns="47334" rIns="94668" bIns="47334" rtlCol="0"/>
          <a:lstStyle>
            <a:lvl1pPr algn="r">
              <a:defRPr sz="1200"/>
            </a:lvl1pPr>
          </a:lstStyle>
          <a:p>
            <a:pPr>
              <a:defRPr/>
            </a:pPr>
            <a:fld id="{C8602E71-A8D4-4566-BF48-0D3138799D19}" type="datetimeFigureOut">
              <a:rPr lang="en-US"/>
              <a:pPr>
                <a:defRPr/>
              </a:pPr>
              <a:t>4/5/2018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4668" tIns="47334" rIns="94668" bIns="4733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4668" tIns="47334" rIns="94668" bIns="47334" rtlCol="0" anchor="b"/>
          <a:lstStyle>
            <a:lvl1pPr algn="r">
              <a:defRPr sz="1200"/>
            </a:lvl1pPr>
          </a:lstStyle>
          <a:p>
            <a:pPr>
              <a:defRPr/>
            </a:pPr>
            <a:fld id="{0CDFBB77-0AF9-46C8-BE5F-BA43A1878E43}" type="slidenum">
              <a:rPr lang="en-US"/>
              <a:pPr>
                <a:defRPr/>
              </a:pPr>
              <a:t>‹#›</a:t>
            </a:fld>
            <a:endParaRPr lang="en-US"/>
          </a:p>
        </p:txBody>
      </p:sp>
    </p:spTree>
    <p:extLst>
      <p:ext uri="{BB962C8B-B14F-4D97-AF65-F5344CB8AC3E}">
        <p14:creationId xmlns:p14="http://schemas.microsoft.com/office/powerpoint/2010/main" val="87173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4668" tIns="47334" rIns="94668" bIns="47334"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4668" tIns="47334" rIns="94668" bIns="47334" rtlCol="0"/>
          <a:lstStyle>
            <a:lvl1pPr algn="r">
              <a:defRPr sz="1200"/>
            </a:lvl1pPr>
          </a:lstStyle>
          <a:p>
            <a:fld id="{C94AC98B-AF14-4046-A478-F4F002DE20AE}" type="datetimeFigureOut">
              <a:rPr lang="en-US" smtClean="0"/>
              <a:t>4/5/2018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4668" tIns="47334" rIns="94668" bIns="4733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4668" tIns="47334" rIns="94668" bIns="473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4668" tIns="47334" rIns="94668" bIns="4733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4668" tIns="47334" rIns="94668" bIns="47334" rtlCol="0" anchor="b"/>
          <a:lstStyle>
            <a:lvl1pPr algn="r">
              <a:defRPr sz="1200"/>
            </a:lvl1pPr>
          </a:lstStyle>
          <a:p>
            <a:fld id="{523BA6CF-8C68-4198-9BD7-6258CFD82987}" type="slidenum">
              <a:rPr lang="en-US" smtClean="0"/>
              <a:t>‹#›</a:t>
            </a:fld>
            <a:endParaRPr lang="en-US"/>
          </a:p>
        </p:txBody>
      </p:sp>
    </p:spTree>
    <p:extLst>
      <p:ext uri="{BB962C8B-B14F-4D97-AF65-F5344CB8AC3E}">
        <p14:creationId xmlns:p14="http://schemas.microsoft.com/office/powerpoint/2010/main" val="287925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rules—maybe by flip chart</a:t>
            </a:r>
          </a:p>
        </p:txBody>
      </p:sp>
      <p:sp>
        <p:nvSpPr>
          <p:cNvPr id="4" name="Slide Number Placeholder 3"/>
          <p:cNvSpPr>
            <a:spLocks noGrp="1"/>
          </p:cNvSpPr>
          <p:nvPr>
            <p:ph type="sldNum" sz="quarter" idx="10"/>
          </p:nvPr>
        </p:nvSpPr>
        <p:spPr/>
        <p:txBody>
          <a:bodyPr/>
          <a:lstStyle/>
          <a:p>
            <a:fld id="{A81AF52B-8A27-46EA-ACB0-A6D96975B2C2}" type="slidenum">
              <a:rPr lang="en-US" smtClean="0"/>
              <a:t>2</a:t>
            </a:fld>
            <a:endParaRPr lang="en-US"/>
          </a:p>
        </p:txBody>
      </p:sp>
    </p:spTree>
    <p:extLst>
      <p:ext uri="{BB962C8B-B14F-4D97-AF65-F5344CB8AC3E}">
        <p14:creationId xmlns:p14="http://schemas.microsoft.com/office/powerpoint/2010/main" val="423773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3BA6CF-8C68-4198-9BD7-6258CFD82987}" type="slidenum">
              <a:rPr lang="en-US" smtClean="0"/>
              <a:t>5</a:t>
            </a:fld>
            <a:endParaRPr lang="en-US"/>
          </a:p>
        </p:txBody>
      </p:sp>
    </p:spTree>
    <p:extLst>
      <p:ext uri="{BB962C8B-B14F-4D97-AF65-F5344CB8AC3E}">
        <p14:creationId xmlns:p14="http://schemas.microsoft.com/office/powerpoint/2010/main" val="377270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t>
            </a:r>
            <a:r>
              <a:rPr lang="en-US" baseline="0" dirty="0"/>
              <a:t> or lab or homeowner collect by different rules—hit bacteria first, certified labs, certified testers, which company where results go.  #2 </a:t>
            </a:r>
            <a:r>
              <a:rPr lang="en-US" baseline="0" dirty="0" err="1"/>
              <a:t>Pb</a:t>
            </a:r>
            <a:r>
              <a:rPr lang="en-US" baseline="0" dirty="0"/>
              <a:t> and Cu process only part done by homeowner, #3 Other, based on need basis DHEC has capability to do all of these on next slide, different timelines by the rules.  Add photo of how sample taken. Procedures and documentation needed to generate data for regulatory decision making. </a:t>
            </a:r>
            <a:endParaRPr lang="en-US" dirty="0"/>
          </a:p>
        </p:txBody>
      </p:sp>
      <p:sp>
        <p:nvSpPr>
          <p:cNvPr id="4" name="Slide Number Placeholder 3"/>
          <p:cNvSpPr>
            <a:spLocks noGrp="1"/>
          </p:cNvSpPr>
          <p:nvPr>
            <p:ph type="sldNum" sz="quarter" idx="10"/>
          </p:nvPr>
        </p:nvSpPr>
        <p:spPr/>
        <p:txBody>
          <a:bodyPr/>
          <a:lstStyle/>
          <a:p>
            <a:fld id="{A81AF52B-8A27-46EA-ACB0-A6D96975B2C2}" type="slidenum">
              <a:rPr lang="en-US" smtClean="0"/>
              <a:t>7</a:t>
            </a:fld>
            <a:endParaRPr lang="en-US"/>
          </a:p>
        </p:txBody>
      </p:sp>
    </p:spTree>
    <p:extLst>
      <p:ext uri="{BB962C8B-B14F-4D97-AF65-F5344CB8AC3E}">
        <p14:creationId xmlns:p14="http://schemas.microsoft.com/office/powerpoint/2010/main" val="271159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678">
              <a:defRPr/>
            </a:pPr>
            <a:r>
              <a:rPr lang="en-US" dirty="0"/>
              <a:t>DHEC staff collects drinking water samples and send them to a certified laboratory for analysis</a:t>
            </a:r>
          </a:p>
          <a:p>
            <a:pPr defTabSz="946678">
              <a:defRPr/>
            </a:pPr>
            <a:endParaRPr lang="en-US" dirty="0"/>
          </a:p>
          <a:p>
            <a:pPr defTabSz="946678">
              <a:defRPr/>
            </a:pPr>
            <a:r>
              <a:rPr lang="en-US" dirty="0"/>
              <a:t>Check dates and messaging</a:t>
            </a:r>
          </a:p>
          <a:p>
            <a:endParaRPr lang="en-US" dirty="0"/>
          </a:p>
        </p:txBody>
      </p:sp>
      <p:sp>
        <p:nvSpPr>
          <p:cNvPr id="4" name="Slide Number Placeholder 3"/>
          <p:cNvSpPr>
            <a:spLocks noGrp="1"/>
          </p:cNvSpPr>
          <p:nvPr>
            <p:ph type="sldNum" sz="quarter" idx="10"/>
          </p:nvPr>
        </p:nvSpPr>
        <p:spPr/>
        <p:txBody>
          <a:bodyPr/>
          <a:lstStyle/>
          <a:p>
            <a:fld id="{A81AF52B-8A27-46EA-ACB0-A6D96975B2C2}" type="slidenum">
              <a:rPr lang="en-US" smtClean="0"/>
              <a:t>8</a:t>
            </a:fld>
            <a:endParaRPr lang="en-US"/>
          </a:p>
        </p:txBody>
      </p:sp>
    </p:spTree>
    <p:extLst>
      <p:ext uri="{BB962C8B-B14F-4D97-AF65-F5344CB8AC3E}">
        <p14:creationId xmlns:p14="http://schemas.microsoft.com/office/powerpoint/2010/main" val="388062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Irritants .  Fe</a:t>
            </a:r>
            <a:r>
              <a:rPr lang="en-US" baseline="0" dirty="0"/>
              <a:t> </a:t>
            </a:r>
            <a:r>
              <a:rPr lang="en-US" baseline="0" dirty="0" err="1"/>
              <a:t>Mn</a:t>
            </a:r>
            <a:r>
              <a:rPr lang="en-US" baseline="0" dirty="0"/>
              <a:t> add photos  Odor taste  and appearance.  Not health based standards.  Regulated by </a:t>
            </a:r>
            <a:r>
              <a:rPr lang="en-US" baseline="0" dirty="0" err="1"/>
              <a:t>epa</a:t>
            </a:r>
            <a:r>
              <a:rPr lang="en-US" baseline="0" dirty="0"/>
              <a:t> based on nuisance.  </a:t>
            </a:r>
          </a:p>
          <a:p>
            <a:endParaRPr lang="en-US" dirty="0"/>
          </a:p>
        </p:txBody>
      </p:sp>
      <p:sp>
        <p:nvSpPr>
          <p:cNvPr id="4" name="Slide Number Placeholder 3"/>
          <p:cNvSpPr>
            <a:spLocks noGrp="1"/>
          </p:cNvSpPr>
          <p:nvPr>
            <p:ph type="sldNum" sz="quarter" idx="10"/>
          </p:nvPr>
        </p:nvSpPr>
        <p:spPr/>
        <p:txBody>
          <a:bodyPr/>
          <a:lstStyle/>
          <a:p>
            <a:fld id="{A81AF52B-8A27-46EA-ACB0-A6D96975B2C2}" type="slidenum">
              <a:rPr lang="en-US" smtClean="0"/>
              <a:t>9</a:t>
            </a:fld>
            <a:endParaRPr lang="en-US"/>
          </a:p>
        </p:txBody>
      </p:sp>
    </p:spTree>
    <p:extLst>
      <p:ext uri="{BB962C8B-B14F-4D97-AF65-F5344CB8AC3E}">
        <p14:creationId xmlns:p14="http://schemas.microsoft.com/office/powerpoint/2010/main" val="293911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 caught</a:t>
            </a:r>
            <a:r>
              <a:rPr lang="en-US" baseline="0" dirty="0"/>
              <a:t> it before it was a problem.  Found an issue and being addressed</a:t>
            </a:r>
            <a:endParaRPr lang="en-US" dirty="0"/>
          </a:p>
        </p:txBody>
      </p:sp>
      <p:sp>
        <p:nvSpPr>
          <p:cNvPr id="4" name="Slide Number Placeholder 3"/>
          <p:cNvSpPr>
            <a:spLocks noGrp="1"/>
          </p:cNvSpPr>
          <p:nvPr>
            <p:ph type="sldNum" sz="quarter" idx="10"/>
          </p:nvPr>
        </p:nvSpPr>
        <p:spPr/>
        <p:txBody>
          <a:bodyPr/>
          <a:lstStyle/>
          <a:p>
            <a:fld id="{A81AF52B-8A27-46EA-ACB0-A6D96975B2C2}" type="slidenum">
              <a:rPr lang="en-US" smtClean="0"/>
              <a:t>10</a:t>
            </a:fld>
            <a:endParaRPr lang="en-US"/>
          </a:p>
        </p:txBody>
      </p:sp>
    </p:spTree>
    <p:extLst>
      <p:ext uri="{BB962C8B-B14F-4D97-AF65-F5344CB8AC3E}">
        <p14:creationId xmlns:p14="http://schemas.microsoft.com/office/powerpoint/2010/main" val="111083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regulated capacity to depth</a:t>
            </a:r>
          </a:p>
        </p:txBody>
      </p:sp>
      <p:sp>
        <p:nvSpPr>
          <p:cNvPr id="4" name="Slide Number Placeholder 3"/>
          <p:cNvSpPr>
            <a:spLocks noGrp="1"/>
          </p:cNvSpPr>
          <p:nvPr>
            <p:ph type="sldNum" sz="quarter" idx="10"/>
          </p:nvPr>
        </p:nvSpPr>
        <p:spPr/>
        <p:txBody>
          <a:bodyPr/>
          <a:lstStyle/>
          <a:p>
            <a:fld id="{A81AF52B-8A27-46EA-ACB0-A6D96975B2C2}" type="slidenum">
              <a:rPr lang="en-US" smtClean="0"/>
              <a:t>13</a:t>
            </a:fld>
            <a:endParaRPr lang="en-US"/>
          </a:p>
        </p:txBody>
      </p:sp>
    </p:spTree>
    <p:extLst>
      <p:ext uri="{BB962C8B-B14F-4D97-AF65-F5344CB8AC3E}">
        <p14:creationId xmlns:p14="http://schemas.microsoft.com/office/powerpoint/2010/main" val="13396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Logos  We are responsive to the concerns of the citiz3ens of SC.</a:t>
            </a:r>
            <a:r>
              <a:rPr lang="en-US" baseline="0" dirty="0"/>
              <a:t>  Have partners identified.</a:t>
            </a:r>
          </a:p>
          <a:p>
            <a:r>
              <a:rPr lang="en-US" baseline="0" dirty="0"/>
              <a:t>Not excluding anyone at the table. We appreciate value and respect what academia provides.</a:t>
            </a:r>
          </a:p>
          <a:p>
            <a:r>
              <a:rPr lang="en-US" baseline="0" dirty="0"/>
              <a:t>That conversation is continuing</a:t>
            </a:r>
          </a:p>
          <a:p>
            <a:r>
              <a:rPr lang="en-US" dirty="0"/>
              <a:t>Improving water quality in small systems across the state is part of our strategy especially</a:t>
            </a:r>
            <a:r>
              <a:rPr lang="en-US" baseline="0" dirty="0"/>
              <a:t> with again infrastructure.  Not only unique to SC but across the country.</a:t>
            </a:r>
            <a:endParaRPr lang="en-US" dirty="0"/>
          </a:p>
        </p:txBody>
      </p:sp>
      <p:sp>
        <p:nvSpPr>
          <p:cNvPr id="4" name="Slide Number Placeholder 3"/>
          <p:cNvSpPr>
            <a:spLocks noGrp="1"/>
          </p:cNvSpPr>
          <p:nvPr>
            <p:ph type="sldNum" sz="quarter" idx="10"/>
          </p:nvPr>
        </p:nvSpPr>
        <p:spPr/>
        <p:txBody>
          <a:bodyPr/>
          <a:lstStyle/>
          <a:p>
            <a:fld id="{A81AF52B-8A27-46EA-ACB0-A6D96975B2C2}" type="slidenum">
              <a:rPr lang="en-US" smtClean="0"/>
              <a:t>18</a:t>
            </a:fld>
            <a:endParaRPr lang="en-US"/>
          </a:p>
        </p:txBody>
      </p:sp>
    </p:spTree>
    <p:extLst>
      <p:ext uri="{BB962C8B-B14F-4D97-AF65-F5344CB8AC3E}">
        <p14:creationId xmlns:p14="http://schemas.microsoft.com/office/powerpoint/2010/main" val="177729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for something doesn’t make it go away</a:t>
            </a:r>
          </a:p>
        </p:txBody>
      </p:sp>
      <p:sp>
        <p:nvSpPr>
          <p:cNvPr id="4" name="Slide Number Placeholder 3"/>
          <p:cNvSpPr>
            <a:spLocks noGrp="1"/>
          </p:cNvSpPr>
          <p:nvPr>
            <p:ph type="sldNum" sz="quarter" idx="10"/>
          </p:nvPr>
        </p:nvSpPr>
        <p:spPr/>
        <p:txBody>
          <a:bodyPr/>
          <a:lstStyle/>
          <a:p>
            <a:fld id="{A81AF52B-8A27-46EA-ACB0-A6D96975B2C2}" type="slidenum">
              <a:rPr lang="en-US" smtClean="0"/>
              <a:t>19</a:t>
            </a:fld>
            <a:endParaRPr lang="en-US"/>
          </a:p>
        </p:txBody>
      </p:sp>
    </p:spTree>
    <p:extLst>
      <p:ext uri="{BB962C8B-B14F-4D97-AF65-F5344CB8AC3E}">
        <p14:creationId xmlns:p14="http://schemas.microsoft.com/office/powerpoint/2010/main" val="242201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2315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5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66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29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410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9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75519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7513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en-US"/>
              <a:t>Click to edit Master text styles</a:t>
            </a:r>
          </a:p>
        </p:txBody>
      </p:sp>
    </p:spTree>
    <p:extLst>
      <p:ext uri="{BB962C8B-B14F-4D97-AF65-F5344CB8AC3E}">
        <p14:creationId xmlns:p14="http://schemas.microsoft.com/office/powerpoint/2010/main" val="4120461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rtl="0" eaLnBrk="1" fontAlgn="base" hangingPunct="1">
        <a:lnSpc>
          <a:spcPct val="90000"/>
        </a:lnSpc>
        <a:spcBef>
          <a:spcPct val="0"/>
        </a:spcBef>
        <a:spcAft>
          <a:spcPct val="0"/>
        </a:spcAft>
        <a:defRPr sz="4400" kern="1200">
          <a:solidFill>
            <a:schemeClr val="tx1"/>
          </a:solidFill>
          <a:latin typeface="+mj-lt"/>
          <a:ea typeface="+mj-ea"/>
          <a:cs typeface="+mj-cs"/>
        </a:defRPr>
      </a:lvl1pPr>
      <a:lvl2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2pPr>
      <a:lvl3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3pPr>
      <a:lvl4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4pPr>
      <a:lvl5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628650" y="2171700"/>
            <a:ext cx="78867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Enter Presenter’s Info</a:t>
            </a: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algn="ctr" rtl="0" eaLnBrk="0" fontAlgn="base" hangingPunct="0">
        <a:lnSpc>
          <a:spcPct val="90000"/>
        </a:lnSpc>
        <a:spcBef>
          <a:spcPts val="1000"/>
        </a:spcBef>
        <a:spcAft>
          <a:spcPct val="0"/>
        </a:spcAft>
        <a:defRPr kern="1200">
          <a:solidFill>
            <a:srgbClr val="00629B"/>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91845" y="3448978"/>
            <a:ext cx="7772400" cy="1296987"/>
          </a:xfrm>
        </p:spPr>
        <p:txBody>
          <a:bodyPr anchor="ctr" anchorCtr="1">
            <a:noAutofit/>
          </a:bodyPr>
          <a:lstStyle/>
          <a:p>
            <a:pPr eaLnBrk="1" hangingPunct="1"/>
            <a:r>
              <a:rPr lang="en-US" altLang="en-US" sz="4800" b="1" dirty="0"/>
              <a:t>DHEC’s Role in Drinking Water Protection</a:t>
            </a:r>
          </a:p>
        </p:txBody>
      </p:sp>
    </p:spTree>
    <p:extLst>
      <p:ext uri="{BB962C8B-B14F-4D97-AF65-F5344CB8AC3E}">
        <p14:creationId xmlns:p14="http://schemas.microsoft.com/office/powerpoint/2010/main" val="409223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4151"/>
            <a:ext cx="7886700" cy="893634"/>
          </a:xfrm>
        </p:spPr>
        <p:txBody>
          <a:bodyPr/>
          <a:lstStyle/>
          <a:p>
            <a:r>
              <a:rPr lang="en-US" dirty="0"/>
              <a:t>History of City of Denmark Drinking Water</a:t>
            </a:r>
          </a:p>
        </p:txBody>
      </p:sp>
      <p:sp>
        <p:nvSpPr>
          <p:cNvPr id="3" name="Content Placeholder 2"/>
          <p:cNvSpPr>
            <a:spLocks noGrp="1"/>
          </p:cNvSpPr>
          <p:nvPr>
            <p:ph idx="1"/>
          </p:nvPr>
        </p:nvSpPr>
        <p:spPr>
          <a:xfrm>
            <a:off x="453081" y="2603157"/>
            <a:ext cx="8336692" cy="3589681"/>
          </a:xfrm>
        </p:spPr>
        <p:txBody>
          <a:bodyPr/>
          <a:lstStyle/>
          <a:p>
            <a:r>
              <a:rPr lang="en-US" dirty="0" smtClean="0"/>
              <a:t>In 2010</a:t>
            </a:r>
            <a:endParaRPr lang="en-US" dirty="0"/>
          </a:p>
          <a:p>
            <a:pPr lvl="1"/>
            <a:r>
              <a:rPr lang="en-US" dirty="0" smtClean="0"/>
              <a:t>As a result of numerous complaints &amp; our annual inspection, DHEC found operations &amp; maintenance issues</a:t>
            </a:r>
          </a:p>
          <a:p>
            <a:pPr lvl="1"/>
            <a:r>
              <a:rPr lang="en-US" dirty="0" smtClean="0"/>
              <a:t>DHEC </a:t>
            </a:r>
            <a:r>
              <a:rPr lang="en-US" dirty="0"/>
              <a:t>issued Consent Order requiring corrective action to </a:t>
            </a:r>
            <a:r>
              <a:rPr lang="en-US" dirty="0" smtClean="0"/>
              <a:t>address concerns identified</a:t>
            </a:r>
            <a:endParaRPr lang="en-US" dirty="0"/>
          </a:p>
          <a:p>
            <a:pPr lvl="1"/>
            <a:r>
              <a:rPr lang="en-US" dirty="0"/>
              <a:t>The City of Denmark met all of the conditions of the Consent Order and it was closed in 2013</a:t>
            </a:r>
          </a:p>
          <a:p>
            <a:r>
              <a:rPr lang="en-US" dirty="0"/>
              <a:t>Recent Sanitary Survey results</a:t>
            </a:r>
          </a:p>
          <a:p>
            <a:pPr lvl="1"/>
            <a:endParaRPr lang="en-US" dirty="0"/>
          </a:p>
        </p:txBody>
      </p:sp>
    </p:spTree>
    <p:extLst>
      <p:ext uri="{BB962C8B-B14F-4D97-AF65-F5344CB8AC3E}">
        <p14:creationId xmlns:p14="http://schemas.microsoft.com/office/powerpoint/2010/main" val="1589827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8" y="128680"/>
            <a:ext cx="9097151" cy="6492240"/>
          </a:xfrm>
          <a:prstGeom prst="rect">
            <a:avLst/>
          </a:prstGeom>
        </p:spPr>
      </p:pic>
    </p:spTree>
    <p:extLst>
      <p:ext uri="{BB962C8B-B14F-4D97-AF65-F5344CB8AC3E}">
        <p14:creationId xmlns:p14="http://schemas.microsoft.com/office/powerpoint/2010/main" val="396170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07" t="1658" b="3876"/>
          <a:stretch/>
        </p:blipFill>
        <p:spPr>
          <a:xfrm>
            <a:off x="204717" y="0"/>
            <a:ext cx="8833546" cy="6851176"/>
          </a:xfrm>
          <a:prstGeom prst="rect">
            <a:avLst/>
          </a:prstGeom>
        </p:spPr>
      </p:pic>
    </p:spTree>
    <p:extLst>
      <p:ext uri="{BB962C8B-B14F-4D97-AF65-F5344CB8AC3E}">
        <p14:creationId xmlns:p14="http://schemas.microsoft.com/office/powerpoint/2010/main" val="126335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2210225"/>
              </p:ext>
            </p:extLst>
          </p:nvPr>
        </p:nvGraphicFramePr>
        <p:xfrm>
          <a:off x="257576" y="1403796"/>
          <a:ext cx="8435662" cy="5151550"/>
        </p:xfrm>
        <a:graphic>
          <a:graphicData uri="http://schemas.openxmlformats.org/drawingml/2006/table">
            <a:tbl>
              <a:tblPr firstRow="1" firstCol="1" bandRow="1">
                <a:tableStyleId>{5C22544A-7EE6-4342-B048-85BDC9FD1C3A}</a:tableStyleId>
              </a:tblPr>
              <a:tblGrid>
                <a:gridCol w="1409402">
                  <a:extLst>
                    <a:ext uri="{9D8B030D-6E8A-4147-A177-3AD203B41FA5}">
                      <a16:colId xmlns:a16="http://schemas.microsoft.com/office/drawing/2014/main" xmlns="" val="20000"/>
                    </a:ext>
                  </a:extLst>
                </a:gridCol>
                <a:gridCol w="1475910">
                  <a:extLst>
                    <a:ext uri="{9D8B030D-6E8A-4147-A177-3AD203B41FA5}">
                      <a16:colId xmlns:a16="http://schemas.microsoft.com/office/drawing/2014/main" xmlns="" val="20001"/>
                    </a:ext>
                  </a:extLst>
                </a:gridCol>
                <a:gridCol w="983939">
                  <a:extLst>
                    <a:ext uri="{9D8B030D-6E8A-4147-A177-3AD203B41FA5}">
                      <a16:colId xmlns:a16="http://schemas.microsoft.com/office/drawing/2014/main" xmlns="" val="20002"/>
                    </a:ext>
                  </a:extLst>
                </a:gridCol>
                <a:gridCol w="983939">
                  <a:extLst>
                    <a:ext uri="{9D8B030D-6E8A-4147-A177-3AD203B41FA5}">
                      <a16:colId xmlns:a16="http://schemas.microsoft.com/office/drawing/2014/main" xmlns="" val="20003"/>
                    </a:ext>
                  </a:extLst>
                </a:gridCol>
                <a:gridCol w="1639898">
                  <a:extLst>
                    <a:ext uri="{9D8B030D-6E8A-4147-A177-3AD203B41FA5}">
                      <a16:colId xmlns:a16="http://schemas.microsoft.com/office/drawing/2014/main" xmlns="" val="20004"/>
                    </a:ext>
                  </a:extLst>
                </a:gridCol>
                <a:gridCol w="1805712">
                  <a:extLst>
                    <a:ext uri="{9D8B030D-6E8A-4147-A177-3AD203B41FA5}">
                      <a16:colId xmlns:a16="http://schemas.microsoft.com/office/drawing/2014/main" xmlns="" val="20005"/>
                    </a:ext>
                  </a:extLst>
                </a:gridCol>
                <a:gridCol w="136862">
                  <a:extLst>
                    <a:ext uri="{9D8B030D-6E8A-4147-A177-3AD203B41FA5}">
                      <a16:colId xmlns:a16="http://schemas.microsoft.com/office/drawing/2014/main" xmlns="" val="20006"/>
                    </a:ext>
                  </a:extLst>
                </a:gridCol>
              </a:tblGrid>
              <a:tr h="783955">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Well </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Well Type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Pump</a:t>
                      </a:r>
                    </a:p>
                    <a:p>
                      <a:pPr marL="0" marR="0" algn="ctr">
                        <a:lnSpc>
                          <a:spcPct val="107000"/>
                        </a:lnSpc>
                        <a:spcBef>
                          <a:spcPts val="0"/>
                        </a:spcBef>
                        <a:spcAft>
                          <a:spcPts val="290"/>
                        </a:spcAft>
                      </a:pPr>
                      <a:r>
                        <a:rPr lang="en-US" sz="1600">
                          <a:effectLst/>
                        </a:rPr>
                        <a:t>(HP)</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Yield</a:t>
                      </a:r>
                    </a:p>
                    <a:p>
                      <a:pPr marL="0" marR="0" algn="ctr">
                        <a:lnSpc>
                          <a:spcPct val="107000"/>
                        </a:lnSpc>
                        <a:spcBef>
                          <a:spcPts val="0"/>
                        </a:spcBef>
                        <a:spcAft>
                          <a:spcPts val="290"/>
                        </a:spcAft>
                      </a:pPr>
                      <a:r>
                        <a:rPr lang="en-US" sz="1600">
                          <a:effectLst/>
                        </a:rPr>
                        <a:t>(GPM)</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smtClean="0">
                          <a:effectLst/>
                          <a:latin typeface="+mn-lt"/>
                          <a:ea typeface="+mn-ea"/>
                        </a:rPr>
                        <a:t>Depth</a:t>
                      </a:r>
                    </a:p>
                    <a:p>
                      <a:pPr marL="0" marR="0" algn="ctr">
                        <a:lnSpc>
                          <a:spcPct val="107000"/>
                        </a:lnSpc>
                        <a:spcBef>
                          <a:spcPts val="0"/>
                        </a:spcBef>
                        <a:spcAft>
                          <a:spcPts val="290"/>
                        </a:spcAft>
                      </a:pPr>
                      <a:r>
                        <a:rPr lang="en-US" sz="1600" dirty="0" smtClean="0">
                          <a:effectLst/>
                          <a:latin typeface="+mn-lt"/>
                          <a:ea typeface="+mn-ea"/>
                        </a:rPr>
                        <a:t>(</a:t>
                      </a:r>
                      <a:r>
                        <a:rPr lang="en-US" sz="1600" dirty="0" err="1" smtClean="0">
                          <a:effectLst/>
                          <a:latin typeface="+mn-lt"/>
                          <a:ea typeface="+mn-ea"/>
                        </a:rPr>
                        <a:t>ft</a:t>
                      </a:r>
                      <a:r>
                        <a:rPr lang="en-US" sz="1600" dirty="0" smtClean="0">
                          <a:effectLst/>
                          <a:latin typeface="+mn-lt"/>
                          <a:ea typeface="+mn-ea"/>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Treatment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0000"/>
                  </a:ext>
                </a:extLst>
              </a:tr>
              <a:tr h="804420">
                <a:tc>
                  <a:txBody>
                    <a:bodyPr/>
                    <a:lstStyle/>
                    <a:p>
                      <a:pPr marL="0" marR="0">
                        <a:lnSpc>
                          <a:spcPts val="600"/>
                        </a:lnSpc>
                        <a:spcBef>
                          <a:spcPts val="0"/>
                        </a:spcBef>
                        <a:spcAft>
                          <a:spcPts val="0"/>
                        </a:spcAft>
                      </a:pPr>
                      <a:r>
                        <a:rPr lang="en-US" sz="1600" dirty="0">
                          <a:effectLst/>
                        </a:rPr>
                        <a:t> </a:t>
                      </a:r>
                    </a:p>
                    <a:p>
                      <a:pPr marL="0" marR="0">
                        <a:lnSpc>
                          <a:spcPts val="600"/>
                        </a:lnSpc>
                        <a:spcBef>
                          <a:spcPts val="0"/>
                        </a:spcBef>
                        <a:spcAft>
                          <a:spcPts val="0"/>
                        </a:spcAft>
                      </a:pPr>
                      <a:endParaRPr lang="en-US" sz="1600" dirty="0">
                        <a:effectLst/>
                      </a:endParaRPr>
                    </a:p>
                    <a:p>
                      <a:pPr marL="0" marR="0">
                        <a:lnSpc>
                          <a:spcPts val="600"/>
                        </a:lnSpc>
                        <a:spcBef>
                          <a:spcPts val="0"/>
                        </a:spcBef>
                        <a:spcAft>
                          <a:spcPts val="0"/>
                        </a:spcAft>
                      </a:pPr>
                      <a:r>
                        <a:rPr lang="en-US" sz="1600" dirty="0">
                          <a:effectLst/>
                        </a:rPr>
                        <a:t>Voorhees</a:t>
                      </a:r>
                    </a:p>
                    <a:p>
                      <a:pPr marL="0" marR="0">
                        <a:lnSpc>
                          <a:spcPts val="600"/>
                        </a:lnSpc>
                        <a:spcBef>
                          <a:spcPts val="0"/>
                        </a:spcBef>
                        <a:spcAft>
                          <a:spcPts val="0"/>
                        </a:spcAft>
                      </a:pPr>
                      <a:endParaRPr lang="en-US" sz="1600" dirty="0">
                        <a:effectLst/>
                      </a:endParaRPr>
                    </a:p>
                    <a:p>
                      <a:pPr marL="0" marR="0">
                        <a:lnSpc>
                          <a:spcPts val="6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a:lnSpc>
                          <a:spcPts val="6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Well</a:t>
                      </a: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Turbine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60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330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smtClean="0">
                          <a:effectLst/>
                          <a:latin typeface="+mn-lt"/>
                          <a:ea typeface="+mn-ea"/>
                        </a:rPr>
                        <a:t>305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Gaseous Chlorine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0001"/>
                  </a:ext>
                </a:extLst>
              </a:tr>
              <a:tr h="1119438">
                <a:tc>
                  <a:txBody>
                    <a:bodyPr/>
                    <a:lstStyle/>
                    <a:p>
                      <a:pPr marL="0" marR="0">
                        <a:lnSpc>
                          <a:spcPts val="600"/>
                        </a:lnSpc>
                        <a:spcBef>
                          <a:spcPts val="0"/>
                        </a:spcBef>
                        <a:spcAft>
                          <a:spcPts val="0"/>
                        </a:spcAft>
                      </a:pPr>
                      <a:r>
                        <a:rPr lang="en-US" sz="1600" dirty="0">
                          <a:effectLst/>
                        </a:rPr>
                        <a:t> </a:t>
                      </a:r>
                    </a:p>
                    <a:p>
                      <a:pPr marL="0" marR="0">
                        <a:lnSpc>
                          <a:spcPct val="107000"/>
                        </a:lnSpc>
                        <a:spcBef>
                          <a:spcPts val="0"/>
                        </a:spcBef>
                        <a:spcAft>
                          <a:spcPts val="0"/>
                        </a:spcAft>
                        <a:tabLst>
                          <a:tab pos="-457200" algn="l"/>
                          <a:tab pos="-38100" algn="l"/>
                          <a:tab pos="514350" algn="l"/>
                          <a:tab pos="1466850" algn="l"/>
                          <a:tab pos="1924050" algn="l"/>
                          <a:tab pos="2381250" algn="l"/>
                          <a:tab pos="3161030" algn="l"/>
                          <a:tab pos="3752850" algn="l"/>
                          <a:tab pos="4210050" algn="l"/>
                          <a:tab pos="4667250" algn="l"/>
                          <a:tab pos="5124450" algn="l"/>
                          <a:tab pos="5581650" algn="l"/>
                          <a:tab pos="6038850" algn="l"/>
                        </a:tabLst>
                      </a:pPr>
                      <a:endParaRPr lang="en-US" sz="1600" u="sng" kern="0" dirty="0">
                        <a:effectLst/>
                      </a:endParaRPr>
                    </a:p>
                    <a:p>
                      <a:pPr marL="0" marR="0">
                        <a:lnSpc>
                          <a:spcPct val="107000"/>
                        </a:lnSpc>
                        <a:spcBef>
                          <a:spcPts val="0"/>
                        </a:spcBef>
                        <a:spcAft>
                          <a:spcPts val="0"/>
                        </a:spcAft>
                      </a:pPr>
                      <a:r>
                        <a:rPr lang="en-US" sz="1600" dirty="0">
                          <a:effectLst/>
                        </a:rPr>
                        <a:t>Cox Mill Well</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Turbine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350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smtClean="0">
                          <a:effectLst/>
                          <a:latin typeface="+mn-lt"/>
                          <a:ea typeface="+mn-ea"/>
                        </a:rPr>
                        <a:t>302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Gaseous Chlorine </a:t>
                      </a:r>
                      <a:r>
                        <a:rPr lang="en-US" sz="1600" dirty="0" err="1">
                          <a:effectLst/>
                        </a:rPr>
                        <a:t>HaloSan</a:t>
                      </a:r>
                      <a:r>
                        <a:rPr lang="en-US" sz="1600" dirty="0">
                          <a:effectLst/>
                        </a:rPr>
                        <a:t> tablets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0002"/>
                  </a:ext>
                </a:extLst>
              </a:tr>
              <a:tr h="1119438">
                <a:tc>
                  <a:txBody>
                    <a:bodyPr/>
                    <a:lstStyle/>
                    <a:p>
                      <a:pPr marL="0" marR="0">
                        <a:lnSpc>
                          <a:spcPts val="600"/>
                        </a:lnSpc>
                        <a:spcBef>
                          <a:spcPts val="0"/>
                        </a:spcBef>
                        <a:spcAft>
                          <a:spcPts val="0"/>
                        </a:spcAft>
                      </a:pPr>
                      <a:r>
                        <a:rPr lang="en-US" sz="1600" dirty="0">
                          <a:effectLst/>
                        </a:rPr>
                        <a:t> </a:t>
                      </a:r>
                    </a:p>
                    <a:p>
                      <a:pPr marL="0" marR="0">
                        <a:lnSpc>
                          <a:spcPct val="107000"/>
                        </a:lnSpc>
                        <a:spcBef>
                          <a:spcPts val="0"/>
                        </a:spcBef>
                        <a:spcAft>
                          <a:spcPts val="290"/>
                        </a:spcAft>
                      </a:pPr>
                      <a:r>
                        <a:rPr lang="en-US" sz="1600" dirty="0">
                          <a:effectLst/>
                        </a:rPr>
                        <a:t>Acacia Street</a:t>
                      </a:r>
                    </a:p>
                    <a:p>
                      <a:pPr marL="0" marR="0">
                        <a:lnSpc>
                          <a:spcPct val="107000"/>
                        </a:lnSpc>
                        <a:spcBef>
                          <a:spcPts val="0"/>
                        </a:spcBef>
                        <a:spcAft>
                          <a:spcPts val="290"/>
                        </a:spcAft>
                      </a:pPr>
                      <a:r>
                        <a:rPr lang="en-US" sz="1600" dirty="0">
                          <a:effectLst/>
                          <a:latin typeface="Times New Roman" panose="02020603050405020304" pitchFamily="18" charset="0"/>
                          <a:ea typeface="Times New Roman" panose="02020603050405020304" pitchFamily="18" charset="0"/>
                        </a:rPr>
                        <a:t>Well</a:t>
                      </a: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Submersible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40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a:effectLst/>
                        </a:rPr>
                        <a:t>403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dirty="0">
                          <a:effectLst/>
                        </a:rPr>
                        <a:t> </a:t>
                      </a:r>
                    </a:p>
                    <a:p>
                      <a:pPr marL="0" marR="0" algn="ctr">
                        <a:lnSpc>
                          <a:spcPct val="107000"/>
                        </a:lnSpc>
                        <a:spcBef>
                          <a:spcPts val="0"/>
                        </a:spcBef>
                        <a:spcAft>
                          <a:spcPts val="290"/>
                        </a:spcAft>
                      </a:pPr>
                      <a:r>
                        <a:rPr lang="en-US" sz="1600" dirty="0" smtClean="0">
                          <a:effectLst/>
                          <a:latin typeface="+mn-lt"/>
                          <a:ea typeface="+mn-ea"/>
                        </a:rPr>
                        <a:t>290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600"/>
                        </a:lnSpc>
                        <a:spcBef>
                          <a:spcPts val="0"/>
                        </a:spcBef>
                        <a:spcAft>
                          <a:spcPts val="0"/>
                        </a:spcAft>
                      </a:pPr>
                      <a:r>
                        <a:rPr lang="en-US" sz="1600">
                          <a:effectLst/>
                        </a:rPr>
                        <a:t> </a:t>
                      </a:r>
                    </a:p>
                    <a:p>
                      <a:pPr marL="0" marR="0" algn="ctr">
                        <a:lnSpc>
                          <a:spcPct val="107000"/>
                        </a:lnSpc>
                        <a:spcBef>
                          <a:spcPts val="0"/>
                        </a:spcBef>
                        <a:spcAft>
                          <a:spcPts val="290"/>
                        </a:spcAft>
                      </a:pPr>
                      <a:r>
                        <a:rPr lang="en-US" sz="1600">
                          <a:effectLst/>
                        </a:rPr>
                        <a:t>Gaseous Chlorine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1324299">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endParaRPr lang="en-US" sz="1600" dirty="0">
                        <a:effectLst/>
                      </a:endParaRPr>
                    </a:p>
                    <a:p>
                      <a:pPr marL="0" marR="0">
                        <a:lnSpc>
                          <a:spcPct val="107000"/>
                        </a:lnSpc>
                        <a:spcBef>
                          <a:spcPts val="0"/>
                        </a:spcBef>
                        <a:spcAft>
                          <a:spcPts val="0"/>
                        </a:spcAft>
                      </a:pPr>
                      <a:r>
                        <a:rPr lang="en-US" sz="1600" dirty="0">
                          <a:effectLst/>
                        </a:rPr>
                        <a:t>W. Voorhees</a:t>
                      </a: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Well</a:t>
                      </a:r>
                    </a:p>
                  </a:txBody>
                  <a:tcPr marL="68580" marR="68580" marT="0" marB="0"/>
                </a:tc>
                <a:tc>
                  <a:txBody>
                    <a:bodyPr/>
                    <a:lstStyle/>
                    <a:p>
                      <a:pPr marL="0" marR="0">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Submersible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40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325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smtClean="0">
                          <a:effectLst/>
                        </a:rPr>
                        <a:t>310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Gaseous Chlorine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30701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Voorhees Well</a:t>
            </a:r>
          </a:p>
        </p:txBody>
      </p:sp>
      <p:pic>
        <p:nvPicPr>
          <p:cNvPr id="8" name="Picture Placeholder 7"/>
          <p:cNvPicPr>
            <a:picLocks noGrp="1" noChangeAspect="1"/>
          </p:cNvPicPr>
          <p:nvPr>
            <p:ph sz="half" idx="1"/>
          </p:nvPr>
        </p:nvPicPr>
        <p:blipFill>
          <a:blip r:embed="rId2"/>
          <a:stretch>
            <a:fillRect/>
          </a:stretch>
        </p:blipFill>
        <p:spPr>
          <a:xfrm>
            <a:off x="108752" y="2779655"/>
            <a:ext cx="4463248" cy="3335628"/>
          </a:xfrm>
          <a:prstGeom prst="rect">
            <a:avLst/>
          </a:prstGeom>
        </p:spPr>
      </p:pic>
      <p:pic>
        <p:nvPicPr>
          <p:cNvPr id="10" name="Content Placeholder 9"/>
          <p:cNvPicPr>
            <a:picLocks noGrp="1" noChangeAspect="1"/>
          </p:cNvPicPr>
          <p:nvPr>
            <p:ph sz="half" idx="2"/>
          </p:nvPr>
        </p:nvPicPr>
        <p:blipFill>
          <a:blip r:embed="rId3"/>
          <a:stretch>
            <a:fillRect/>
          </a:stretch>
        </p:blipFill>
        <p:spPr>
          <a:xfrm>
            <a:off x="4648200" y="2779655"/>
            <a:ext cx="3867150" cy="3335628"/>
          </a:xfrm>
          <a:prstGeom prst="rect">
            <a:avLst/>
          </a:prstGeom>
        </p:spPr>
      </p:pic>
    </p:spTree>
    <p:extLst>
      <p:ext uri="{BB962C8B-B14F-4D97-AF65-F5344CB8AC3E}">
        <p14:creationId xmlns:p14="http://schemas.microsoft.com/office/powerpoint/2010/main" val="3505466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Cox Mill Well</a:t>
            </a:r>
          </a:p>
        </p:txBody>
      </p:sp>
      <p:pic>
        <p:nvPicPr>
          <p:cNvPr id="5" name="Content Placeholder 4"/>
          <p:cNvPicPr>
            <a:picLocks noGrp="1" noChangeAspect="1"/>
          </p:cNvPicPr>
          <p:nvPr>
            <p:ph sz="half" idx="1"/>
          </p:nvPr>
        </p:nvPicPr>
        <p:blipFill>
          <a:blip r:embed="rId2"/>
          <a:stretch>
            <a:fillRect/>
          </a:stretch>
        </p:blipFill>
        <p:spPr>
          <a:xfrm>
            <a:off x="266628" y="2779713"/>
            <a:ext cx="4229172" cy="3136683"/>
          </a:xfrm>
          <a:prstGeom prst="rect">
            <a:avLst/>
          </a:prstGeom>
        </p:spPr>
      </p:pic>
      <p:pic>
        <p:nvPicPr>
          <p:cNvPr id="6" name="Content Placeholder 5"/>
          <p:cNvPicPr>
            <a:picLocks noGrp="1" noChangeAspect="1"/>
          </p:cNvPicPr>
          <p:nvPr>
            <p:ph sz="half" idx="2"/>
          </p:nvPr>
        </p:nvPicPr>
        <p:blipFill>
          <a:blip r:embed="rId3"/>
          <a:stretch>
            <a:fillRect/>
          </a:stretch>
        </p:blipFill>
        <p:spPr>
          <a:xfrm>
            <a:off x="4648199" y="2779713"/>
            <a:ext cx="4202695" cy="3153416"/>
          </a:xfrm>
          <a:prstGeom prst="rect">
            <a:avLst/>
          </a:prstGeom>
        </p:spPr>
      </p:pic>
    </p:spTree>
    <p:extLst>
      <p:ext uri="{BB962C8B-B14F-4D97-AF65-F5344CB8AC3E}">
        <p14:creationId xmlns:p14="http://schemas.microsoft.com/office/powerpoint/2010/main" val="146813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Acacia Street Well</a:t>
            </a:r>
          </a:p>
        </p:txBody>
      </p:sp>
      <p:pic>
        <p:nvPicPr>
          <p:cNvPr id="5" name="Content Placeholder 4"/>
          <p:cNvPicPr>
            <a:picLocks noGrp="1" noChangeAspect="1"/>
          </p:cNvPicPr>
          <p:nvPr>
            <p:ph sz="half" idx="1"/>
          </p:nvPr>
        </p:nvPicPr>
        <p:blipFill>
          <a:blip r:embed="rId2"/>
          <a:stretch>
            <a:fillRect/>
          </a:stretch>
        </p:blipFill>
        <p:spPr>
          <a:xfrm>
            <a:off x="104724" y="2779714"/>
            <a:ext cx="4391076" cy="3299114"/>
          </a:xfrm>
          <a:prstGeom prst="rect">
            <a:avLst/>
          </a:prstGeom>
        </p:spPr>
      </p:pic>
      <p:pic>
        <p:nvPicPr>
          <p:cNvPr id="6" name="Content Placeholder 5"/>
          <p:cNvPicPr>
            <a:picLocks noGrp="1" noChangeAspect="1"/>
          </p:cNvPicPr>
          <p:nvPr>
            <p:ph sz="half" idx="2"/>
          </p:nvPr>
        </p:nvPicPr>
        <p:blipFill>
          <a:blip r:embed="rId3"/>
          <a:stretch>
            <a:fillRect/>
          </a:stretch>
        </p:blipFill>
        <p:spPr>
          <a:xfrm>
            <a:off x="4648199" y="2779712"/>
            <a:ext cx="4402713" cy="3299115"/>
          </a:xfrm>
          <a:prstGeom prst="rect">
            <a:avLst/>
          </a:prstGeom>
        </p:spPr>
      </p:pic>
    </p:spTree>
    <p:extLst>
      <p:ext uri="{BB962C8B-B14F-4D97-AF65-F5344CB8AC3E}">
        <p14:creationId xmlns:p14="http://schemas.microsoft.com/office/powerpoint/2010/main" val="239719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 Voorhees Well</a:t>
            </a:r>
          </a:p>
        </p:txBody>
      </p:sp>
      <p:pic>
        <p:nvPicPr>
          <p:cNvPr id="5" name="Content Placeholder 4"/>
          <p:cNvPicPr>
            <a:picLocks noGrp="1" noChangeAspect="1"/>
          </p:cNvPicPr>
          <p:nvPr>
            <p:ph sz="half" idx="1"/>
          </p:nvPr>
        </p:nvPicPr>
        <p:blipFill>
          <a:blip r:embed="rId2"/>
          <a:stretch>
            <a:fillRect/>
          </a:stretch>
        </p:blipFill>
        <p:spPr>
          <a:xfrm>
            <a:off x="628650" y="3037241"/>
            <a:ext cx="3867150" cy="2890131"/>
          </a:xfrm>
          <a:prstGeom prst="rect">
            <a:avLst/>
          </a:prstGeom>
        </p:spPr>
      </p:pic>
      <p:pic>
        <p:nvPicPr>
          <p:cNvPr id="6" name="Content Placeholder 5"/>
          <p:cNvPicPr>
            <a:picLocks noGrp="1" noChangeAspect="1"/>
          </p:cNvPicPr>
          <p:nvPr>
            <p:ph sz="half" idx="2"/>
          </p:nvPr>
        </p:nvPicPr>
        <p:blipFill>
          <a:blip r:embed="rId3"/>
          <a:stretch>
            <a:fillRect/>
          </a:stretch>
        </p:blipFill>
        <p:spPr>
          <a:xfrm>
            <a:off x="4648200" y="3027010"/>
            <a:ext cx="3867150" cy="2910593"/>
          </a:xfrm>
          <a:prstGeom prst="rect">
            <a:avLst/>
          </a:prstGeom>
        </p:spPr>
      </p:pic>
    </p:spTree>
    <p:extLst>
      <p:ext uri="{BB962C8B-B14F-4D97-AF65-F5344CB8AC3E}">
        <p14:creationId xmlns:p14="http://schemas.microsoft.com/office/powerpoint/2010/main" val="1893496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55" y="978662"/>
            <a:ext cx="7886700" cy="1325563"/>
          </a:xfrm>
        </p:spPr>
        <p:txBody>
          <a:bodyPr/>
          <a:lstStyle/>
          <a:p>
            <a:r>
              <a:rPr lang="en-US" dirty="0"/>
              <a:t>Working together for you</a:t>
            </a:r>
          </a:p>
        </p:txBody>
      </p:sp>
      <p:sp>
        <p:nvSpPr>
          <p:cNvPr id="3" name="Content Placeholder 2"/>
          <p:cNvSpPr>
            <a:spLocks noGrp="1"/>
          </p:cNvSpPr>
          <p:nvPr>
            <p:ph sz="half" idx="1"/>
          </p:nvPr>
        </p:nvSpPr>
        <p:spPr>
          <a:xfrm>
            <a:off x="297336" y="2220736"/>
            <a:ext cx="4462054" cy="3480268"/>
          </a:xfrm>
        </p:spPr>
        <p:txBody>
          <a:bodyPr/>
          <a:lstStyle/>
          <a:p>
            <a:r>
              <a:rPr lang="en-US" dirty="0"/>
              <a:t>DHEC</a:t>
            </a:r>
          </a:p>
          <a:p>
            <a:r>
              <a:rPr lang="en-US" dirty="0"/>
              <a:t>State Drinking Water Technical Advisory Council</a:t>
            </a:r>
          </a:p>
          <a:p>
            <a:pPr lvl="1">
              <a:buFont typeface="Courier New" panose="02070309020205020404" pitchFamily="49" charset="0"/>
              <a:buChar char="o"/>
            </a:pPr>
            <a:r>
              <a:rPr lang="en-US" dirty="0"/>
              <a:t>SC Rural Water Association</a:t>
            </a:r>
          </a:p>
          <a:p>
            <a:pPr lvl="1">
              <a:buFont typeface="Courier New" panose="02070309020205020404" pitchFamily="49" charset="0"/>
              <a:buChar char="o"/>
            </a:pPr>
            <a:r>
              <a:rPr lang="en-US" dirty="0"/>
              <a:t>SC Section of the American Waterworks Association</a:t>
            </a:r>
          </a:p>
          <a:p>
            <a:pPr lvl="1">
              <a:buFont typeface="Courier New" panose="02070309020205020404" pitchFamily="49" charset="0"/>
              <a:buChar char="o"/>
            </a:pPr>
            <a:r>
              <a:rPr lang="en-US" dirty="0"/>
              <a:t>Academic partners</a:t>
            </a:r>
          </a:p>
          <a:p>
            <a:pPr marL="457200" lvl="1" indent="0">
              <a:buNone/>
            </a:pPr>
            <a:endParaRPr lang="en-US" dirty="0"/>
          </a:p>
          <a:p>
            <a:pPr marL="457200" lvl="1" indent="0">
              <a:buNone/>
            </a:pPr>
            <a:r>
              <a:rPr lang="en-US" dirty="0"/>
              <a:t> </a:t>
            </a:r>
          </a:p>
        </p:txBody>
      </p:sp>
      <p:sp>
        <p:nvSpPr>
          <p:cNvPr id="4" name="Content Placeholder 3"/>
          <p:cNvSpPr>
            <a:spLocks noGrp="1"/>
          </p:cNvSpPr>
          <p:nvPr>
            <p:ph sz="half" idx="2"/>
          </p:nvPr>
        </p:nvSpPr>
        <p:spPr>
          <a:xfrm>
            <a:off x="4435501" y="2220736"/>
            <a:ext cx="4241968" cy="3405014"/>
          </a:xfrm>
        </p:spPr>
        <p:txBody>
          <a:bodyPr/>
          <a:lstStyle/>
          <a:p>
            <a:r>
              <a:rPr lang="en-US" dirty="0" smtClean="0"/>
              <a:t>Local </a:t>
            </a:r>
            <a:r>
              <a:rPr lang="en-US" dirty="0"/>
              <a:t>Resources</a:t>
            </a:r>
          </a:p>
          <a:p>
            <a:pPr lvl="1">
              <a:buFont typeface="Courier New" panose="02070309020205020404" pitchFamily="49" charset="0"/>
              <a:buChar char="o"/>
            </a:pPr>
            <a:r>
              <a:rPr lang="en-US" dirty="0"/>
              <a:t>Edisto </a:t>
            </a:r>
            <a:r>
              <a:rPr lang="en-US" dirty="0" err="1"/>
              <a:t>Riverkeeper</a:t>
            </a:r>
            <a:endParaRPr lang="en-US" dirty="0"/>
          </a:p>
          <a:p>
            <a:pPr lvl="1">
              <a:buFont typeface="Courier New" panose="02070309020205020404" pitchFamily="49" charset="0"/>
              <a:buChar char="o"/>
            </a:pPr>
            <a:r>
              <a:rPr lang="en-US" dirty="0"/>
              <a:t>Members of the community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6484" y="4516265"/>
            <a:ext cx="1058142" cy="1005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617" y="3772541"/>
            <a:ext cx="1613877" cy="6400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3671" r="13361"/>
          <a:stretch/>
        </p:blipFill>
        <p:spPr>
          <a:xfrm>
            <a:off x="5289572" y="4059065"/>
            <a:ext cx="989045" cy="19202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101" y="5625749"/>
            <a:ext cx="1246908" cy="457200"/>
          </a:xfrm>
          <a:prstGeom prst="rect">
            <a:avLst/>
          </a:prstGeom>
        </p:spPr>
      </p:pic>
    </p:spTree>
    <p:extLst>
      <p:ext uri="{BB962C8B-B14F-4D97-AF65-F5344CB8AC3E}">
        <p14:creationId xmlns:p14="http://schemas.microsoft.com/office/powerpoint/2010/main" val="125555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6678"/>
            <a:ext cx="7886700" cy="1325563"/>
          </a:xfrm>
        </p:spPr>
        <p:txBody>
          <a:bodyPr/>
          <a:lstStyle/>
          <a:p>
            <a:r>
              <a:rPr lang="en-US" dirty="0"/>
              <a:t>Where do we go from </a:t>
            </a:r>
            <a:r>
              <a:rPr lang="en-US" dirty="0" smtClean="0"/>
              <a:t>here?</a:t>
            </a:r>
            <a:endParaRPr lang="en-US" dirty="0"/>
          </a:p>
        </p:txBody>
      </p:sp>
      <p:sp>
        <p:nvSpPr>
          <p:cNvPr id="3" name="Content Placeholder 2"/>
          <p:cNvSpPr>
            <a:spLocks noGrp="1"/>
          </p:cNvSpPr>
          <p:nvPr>
            <p:ph sz="half" idx="1"/>
          </p:nvPr>
        </p:nvSpPr>
        <p:spPr>
          <a:xfrm>
            <a:off x="354842" y="2359031"/>
            <a:ext cx="4140958" cy="3405014"/>
          </a:xfrm>
        </p:spPr>
        <p:txBody>
          <a:bodyPr/>
          <a:lstStyle/>
          <a:p>
            <a:pPr marL="0" indent="0">
              <a:buNone/>
            </a:pPr>
            <a:r>
              <a:rPr lang="en-US" b="1" dirty="0"/>
              <a:t>What DHEC will do</a:t>
            </a:r>
          </a:p>
          <a:p>
            <a:pPr lvl="1"/>
            <a:r>
              <a:rPr lang="en-US" dirty="0"/>
              <a:t>Collect information and data</a:t>
            </a:r>
          </a:p>
          <a:p>
            <a:pPr lvl="1"/>
            <a:r>
              <a:rPr lang="en-US" dirty="0"/>
              <a:t>Share information</a:t>
            </a:r>
          </a:p>
          <a:p>
            <a:pPr lvl="1"/>
            <a:r>
              <a:rPr lang="en-US" dirty="0"/>
              <a:t>Assess the information</a:t>
            </a:r>
          </a:p>
          <a:p>
            <a:pPr lvl="1"/>
            <a:r>
              <a:rPr lang="en-US" dirty="0"/>
              <a:t>Identify additional needs for water quality improvements</a:t>
            </a:r>
          </a:p>
        </p:txBody>
      </p:sp>
      <p:sp>
        <p:nvSpPr>
          <p:cNvPr id="4" name="Content Placeholder 3"/>
          <p:cNvSpPr>
            <a:spLocks noGrp="1"/>
          </p:cNvSpPr>
          <p:nvPr>
            <p:ph sz="half" idx="2"/>
          </p:nvPr>
        </p:nvSpPr>
        <p:spPr>
          <a:xfrm>
            <a:off x="4572000" y="2359031"/>
            <a:ext cx="3867150" cy="3405014"/>
          </a:xfrm>
        </p:spPr>
        <p:txBody>
          <a:bodyPr/>
          <a:lstStyle/>
          <a:p>
            <a:pPr marL="0" indent="0">
              <a:buNone/>
            </a:pPr>
            <a:r>
              <a:rPr lang="en-US" b="1" dirty="0"/>
              <a:t>What you can do</a:t>
            </a:r>
          </a:p>
          <a:p>
            <a:pPr lvl="1"/>
            <a:r>
              <a:rPr lang="en-US" dirty="0"/>
              <a:t>Continue to connect   with DHEC</a:t>
            </a:r>
          </a:p>
          <a:p>
            <a:pPr lvl="1"/>
            <a:r>
              <a:rPr lang="en-US" dirty="0"/>
              <a:t>Report all concerns</a:t>
            </a:r>
          </a:p>
          <a:p>
            <a:pPr lvl="1"/>
            <a:r>
              <a:rPr lang="en-US" dirty="0"/>
              <a:t>Attend community meetings</a:t>
            </a:r>
          </a:p>
          <a:p>
            <a:pPr lvl="1"/>
            <a:r>
              <a:rPr lang="en-US" dirty="0"/>
              <a:t>Stay informed</a:t>
            </a:r>
          </a:p>
        </p:txBody>
      </p:sp>
    </p:spTree>
    <p:extLst>
      <p:ext uri="{BB962C8B-B14F-4D97-AF65-F5344CB8AC3E}">
        <p14:creationId xmlns:p14="http://schemas.microsoft.com/office/powerpoint/2010/main" val="285639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0FEF48D-BE03-4017-BCFB-84EC8A7230BE}"/>
              </a:ext>
            </a:extLst>
          </p:cNvPr>
          <p:cNvSpPr>
            <a:spLocks noGrp="1"/>
          </p:cNvSpPr>
          <p:nvPr>
            <p:ph type="title"/>
          </p:nvPr>
        </p:nvSpPr>
        <p:spPr/>
        <p:txBody>
          <a:bodyPr/>
          <a:lstStyle/>
          <a:p>
            <a:r>
              <a:rPr lang="en-US" dirty="0"/>
              <a:t>Tonight’s Meeting</a:t>
            </a:r>
          </a:p>
        </p:txBody>
      </p:sp>
      <p:sp>
        <p:nvSpPr>
          <p:cNvPr id="5" name="Content Placeholder 4">
            <a:extLst>
              <a:ext uri="{FF2B5EF4-FFF2-40B4-BE49-F238E27FC236}">
                <a16:creationId xmlns:a16="http://schemas.microsoft.com/office/drawing/2014/main" xmlns="" id="{A51214EE-CB05-485F-99C2-1EEC7ECB6588}"/>
              </a:ext>
            </a:extLst>
          </p:cNvPr>
          <p:cNvSpPr>
            <a:spLocks noGrp="1"/>
          </p:cNvSpPr>
          <p:nvPr>
            <p:ph idx="1"/>
          </p:nvPr>
        </p:nvSpPr>
        <p:spPr/>
        <p:txBody>
          <a:bodyPr/>
          <a:lstStyle/>
          <a:p>
            <a:r>
              <a:rPr lang="en-US" dirty="0"/>
              <a:t>Share information on DHEC’s role with public water systems</a:t>
            </a:r>
          </a:p>
          <a:p>
            <a:r>
              <a:rPr lang="en-US" dirty="0"/>
              <a:t>Introduce partnering organizations</a:t>
            </a:r>
          </a:p>
          <a:p>
            <a:r>
              <a:rPr lang="en-US" dirty="0"/>
              <a:t>Hear your experience and perspectives</a:t>
            </a:r>
          </a:p>
          <a:p>
            <a:r>
              <a:rPr lang="en-US" dirty="0"/>
              <a:t>Define a path forward</a:t>
            </a:r>
          </a:p>
        </p:txBody>
      </p:sp>
    </p:spTree>
    <p:extLst>
      <p:ext uri="{BB962C8B-B14F-4D97-AF65-F5344CB8AC3E}">
        <p14:creationId xmlns:p14="http://schemas.microsoft.com/office/powerpoint/2010/main" val="56874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410286" y="2376416"/>
            <a:ext cx="3602156" cy="3094038"/>
          </a:xfrm>
        </p:spPr>
        <p:txBody>
          <a:bodyPr/>
          <a:lstStyle/>
          <a:p>
            <a:pPr eaLnBrk="1" hangingPunct="1">
              <a:spcBef>
                <a:spcPts val="0"/>
              </a:spcBef>
            </a:pPr>
            <a:r>
              <a:rPr lang="en-US" sz="2500" b="1" dirty="0" smtClean="0"/>
              <a:t>Jennifer Hughes</a:t>
            </a:r>
          </a:p>
          <a:p>
            <a:pPr eaLnBrk="1" hangingPunct="1">
              <a:spcBef>
                <a:spcPts val="0"/>
              </a:spcBef>
            </a:pPr>
            <a:r>
              <a:rPr lang="en-US" sz="2500" dirty="0" smtClean="0"/>
              <a:t>Assistant Bureau Chief</a:t>
            </a:r>
          </a:p>
          <a:p>
            <a:pPr eaLnBrk="1" hangingPunct="1">
              <a:spcBef>
                <a:spcPts val="0"/>
              </a:spcBef>
            </a:pPr>
            <a:r>
              <a:rPr lang="en-US" sz="2500" dirty="0" smtClean="0"/>
              <a:t>Bureau of Water</a:t>
            </a:r>
          </a:p>
          <a:p>
            <a:pPr eaLnBrk="1" hangingPunct="1">
              <a:spcBef>
                <a:spcPts val="0"/>
              </a:spcBef>
            </a:pPr>
            <a:r>
              <a:rPr lang="en-US" sz="2500" dirty="0"/>
              <a:t>(803) 898-1992</a:t>
            </a:r>
          </a:p>
          <a:p>
            <a:pPr eaLnBrk="1" hangingPunct="1">
              <a:spcBef>
                <a:spcPts val="0"/>
              </a:spcBef>
            </a:pPr>
            <a:r>
              <a:rPr lang="en-US" sz="2500" dirty="0" smtClean="0"/>
              <a:t>hughesjr@dhec.sc.gov</a:t>
            </a:r>
            <a:r>
              <a:rPr lang="en-US" sz="2800" b="1" dirty="0"/>
              <a:t/>
            </a:r>
            <a:br>
              <a:rPr lang="en-US" sz="2800" b="1" dirty="0"/>
            </a:br>
            <a:endParaRPr lang="en-US" sz="2800" b="1" dirty="0"/>
          </a:p>
        </p:txBody>
      </p:sp>
      <p:sp>
        <p:nvSpPr>
          <p:cNvPr id="3" name="Content Placeholder 1"/>
          <p:cNvSpPr txBox="1">
            <a:spLocks/>
          </p:cNvSpPr>
          <p:nvPr/>
        </p:nvSpPr>
        <p:spPr bwMode="auto">
          <a:xfrm>
            <a:off x="4230806" y="2376416"/>
            <a:ext cx="44218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ct val="90000"/>
              </a:lnSpc>
              <a:spcBef>
                <a:spcPts val="1000"/>
              </a:spcBef>
              <a:spcAft>
                <a:spcPct val="0"/>
              </a:spcAft>
              <a:defRPr kern="1200">
                <a:solidFill>
                  <a:srgbClr val="00629B"/>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ts val="0"/>
              </a:spcBef>
            </a:pPr>
            <a:r>
              <a:rPr lang="en-US" sz="2400" b="1" dirty="0"/>
              <a:t>Orangeburg Regional Office</a:t>
            </a:r>
          </a:p>
          <a:p>
            <a:pPr eaLnBrk="1" hangingPunct="1">
              <a:spcBef>
                <a:spcPts val="0"/>
              </a:spcBef>
            </a:pPr>
            <a:r>
              <a:rPr lang="en-US" sz="2500" b="1" dirty="0"/>
              <a:t>Travis </a:t>
            </a:r>
            <a:r>
              <a:rPr lang="en-US" sz="2500" b="1" dirty="0" smtClean="0"/>
              <a:t>Fuss</a:t>
            </a:r>
          </a:p>
          <a:p>
            <a:pPr eaLnBrk="1" hangingPunct="1">
              <a:spcBef>
                <a:spcPts val="0"/>
              </a:spcBef>
            </a:pPr>
            <a:r>
              <a:rPr lang="en-US" sz="2500" dirty="0" smtClean="0"/>
              <a:t>Area Director</a:t>
            </a:r>
            <a:endParaRPr lang="en-US" sz="2500" dirty="0"/>
          </a:p>
          <a:p>
            <a:pPr eaLnBrk="1" hangingPunct="1">
              <a:spcBef>
                <a:spcPts val="0"/>
              </a:spcBef>
            </a:pPr>
            <a:r>
              <a:rPr lang="en-US" sz="2500" dirty="0"/>
              <a:t>Bureau </a:t>
            </a:r>
            <a:r>
              <a:rPr lang="en-US" sz="2500" dirty="0" smtClean="0"/>
              <a:t>of Environmental Health Services</a:t>
            </a:r>
            <a:endParaRPr lang="en-US" sz="2500" dirty="0"/>
          </a:p>
          <a:p>
            <a:pPr eaLnBrk="1" hangingPunct="1">
              <a:spcBef>
                <a:spcPts val="0"/>
              </a:spcBef>
            </a:pPr>
            <a:r>
              <a:rPr lang="en-US" sz="2500" dirty="0"/>
              <a:t>(803) </a:t>
            </a:r>
            <a:r>
              <a:rPr lang="en-US" sz="2500" dirty="0" smtClean="0"/>
              <a:t>533-5490</a:t>
            </a:r>
          </a:p>
          <a:p>
            <a:pPr eaLnBrk="1" hangingPunct="1">
              <a:spcBef>
                <a:spcPts val="0"/>
              </a:spcBef>
            </a:pPr>
            <a:r>
              <a:rPr lang="en-US" sz="2500" dirty="0" smtClean="0"/>
              <a:t>(803) 642-1637</a:t>
            </a:r>
            <a:endParaRPr lang="en-US" sz="2500" dirty="0"/>
          </a:p>
          <a:p>
            <a:pPr eaLnBrk="1" hangingPunct="1">
              <a:spcBef>
                <a:spcPts val="0"/>
              </a:spcBef>
            </a:pPr>
            <a:r>
              <a:rPr lang="en-US" sz="2500" dirty="0" smtClean="0"/>
              <a:t>fusstr@dhec.sc.gov</a:t>
            </a:r>
            <a:endParaRPr lang="en-US" sz="2500" dirty="0"/>
          </a:p>
          <a:p>
            <a:pPr defTabSz="914400" eaLnBrk="1" hangingPunct="1">
              <a:spcBef>
                <a:spcPts val="0"/>
              </a:spcBef>
            </a:pPr>
            <a:endParaRPr lang="en-US" sz="2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7" y="425985"/>
            <a:ext cx="5117420" cy="1729386"/>
          </a:xfrm>
        </p:spPr>
        <p:txBody>
          <a:bodyPr/>
          <a:lstStyle/>
          <a:p>
            <a:r>
              <a:rPr lang="en-US" sz="4000" dirty="0"/>
              <a:t>DHEC’s Role</a:t>
            </a:r>
          </a:p>
        </p:txBody>
      </p:sp>
      <p:sp>
        <p:nvSpPr>
          <p:cNvPr id="4" name="Text Placeholder 3"/>
          <p:cNvSpPr>
            <a:spLocks noGrp="1"/>
          </p:cNvSpPr>
          <p:nvPr>
            <p:ph type="body" sz="half" idx="2"/>
          </p:nvPr>
        </p:nvSpPr>
        <p:spPr>
          <a:xfrm>
            <a:off x="608433" y="2399409"/>
            <a:ext cx="7963257" cy="2941865"/>
          </a:xfrm>
        </p:spPr>
        <p:txBody>
          <a:bodyPr/>
          <a:lstStyle/>
          <a:p>
            <a:r>
              <a:rPr lang="en-US" b="1" dirty="0" smtClean="0"/>
              <a:t>Vision</a:t>
            </a:r>
            <a:r>
              <a:rPr lang="en-US" dirty="0" smtClean="0"/>
              <a:t> – Healthy people living in healthy communities</a:t>
            </a:r>
          </a:p>
          <a:p>
            <a:r>
              <a:rPr lang="en-US" b="1" dirty="0" smtClean="0"/>
              <a:t>Mission</a:t>
            </a:r>
            <a:r>
              <a:rPr lang="en-US" dirty="0" smtClean="0"/>
              <a:t> – To improve the quality of life for all South Carolinians by protecting and promoting the health of the public and the environment </a:t>
            </a:r>
            <a:endParaRPr lang="en-US" dirty="0"/>
          </a:p>
          <a:p>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63" y="4379595"/>
            <a:ext cx="7239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579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5E3CD19-4EFC-48FB-9D4E-95A8F54BDBD9}"/>
              </a:ext>
            </a:extLst>
          </p:cNvPr>
          <p:cNvSpPr>
            <a:spLocks noGrp="1"/>
          </p:cNvSpPr>
          <p:nvPr>
            <p:ph type="title"/>
          </p:nvPr>
        </p:nvSpPr>
        <p:spPr>
          <a:xfrm>
            <a:off x="218571" y="1713610"/>
            <a:ext cx="3557714" cy="1600200"/>
          </a:xfrm>
        </p:spPr>
        <p:txBody>
          <a:bodyPr/>
          <a:lstStyle/>
          <a:p>
            <a:pPr algn="ctr"/>
            <a:r>
              <a:rPr lang="en-US" sz="4000" dirty="0" smtClean="0"/>
              <a:t>Your Regional </a:t>
            </a:r>
            <a:r>
              <a:rPr lang="en-US" sz="4000" dirty="0"/>
              <a:t>Office</a:t>
            </a:r>
          </a:p>
        </p:txBody>
      </p:sp>
      <p:pic>
        <p:nvPicPr>
          <p:cNvPr id="10" name="Content Placeholder 9">
            <a:extLst>
              <a:ext uri="{FF2B5EF4-FFF2-40B4-BE49-F238E27FC236}">
                <a16:creationId xmlns:a16="http://schemas.microsoft.com/office/drawing/2014/main" xmlns="" id="{A7C1D7F4-B3B5-432E-8D20-4E8ACF450F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0640" y="1601897"/>
            <a:ext cx="5070283" cy="4081578"/>
          </a:xfrm>
        </p:spPr>
      </p:pic>
      <p:sp>
        <p:nvSpPr>
          <p:cNvPr id="8" name="Text Placeholder 7">
            <a:extLst>
              <a:ext uri="{FF2B5EF4-FFF2-40B4-BE49-F238E27FC236}">
                <a16:creationId xmlns:a16="http://schemas.microsoft.com/office/drawing/2014/main" xmlns="" id="{1B8BDCF8-FCA0-4FB6-9188-6663F3D8B9E9}"/>
              </a:ext>
            </a:extLst>
          </p:cNvPr>
          <p:cNvSpPr>
            <a:spLocks noGrp="1"/>
          </p:cNvSpPr>
          <p:nvPr>
            <p:ph type="body" sz="half" idx="2"/>
          </p:nvPr>
        </p:nvSpPr>
        <p:spPr>
          <a:xfrm>
            <a:off x="450376" y="2921924"/>
            <a:ext cx="4094328" cy="3262745"/>
          </a:xfrm>
        </p:spPr>
        <p:txBody>
          <a:bodyPr/>
          <a:lstStyle/>
          <a:p>
            <a:endParaRPr lang="en-US" dirty="0"/>
          </a:p>
          <a:p>
            <a:endParaRPr lang="en-US" dirty="0"/>
          </a:p>
          <a:p>
            <a:pPr>
              <a:lnSpc>
                <a:spcPct val="100000"/>
              </a:lnSpc>
              <a:spcBef>
                <a:spcPts val="0"/>
              </a:spcBef>
            </a:pPr>
            <a:r>
              <a:rPr lang="en-US" dirty="0"/>
              <a:t>Orangeburg Office</a:t>
            </a:r>
          </a:p>
          <a:p>
            <a:pPr>
              <a:lnSpc>
                <a:spcPct val="100000"/>
              </a:lnSpc>
              <a:spcBef>
                <a:spcPts val="0"/>
              </a:spcBef>
            </a:pPr>
            <a:r>
              <a:rPr lang="en-US" dirty="0"/>
              <a:t>1550 Carolina Ave.</a:t>
            </a:r>
          </a:p>
          <a:p>
            <a:endParaRPr lang="en-US" dirty="0"/>
          </a:p>
          <a:p>
            <a:pPr>
              <a:lnSpc>
                <a:spcPct val="100000"/>
              </a:lnSpc>
              <a:spcBef>
                <a:spcPts val="0"/>
              </a:spcBef>
            </a:pPr>
            <a:r>
              <a:rPr lang="en-US" dirty="0" smtClean="0"/>
              <a:t>Aiken Office</a:t>
            </a:r>
          </a:p>
          <a:p>
            <a:pPr>
              <a:lnSpc>
                <a:spcPct val="100000"/>
              </a:lnSpc>
              <a:spcBef>
                <a:spcPts val="0"/>
              </a:spcBef>
            </a:pPr>
            <a:r>
              <a:rPr lang="en-US" dirty="0" smtClean="0"/>
              <a:t>206 Beaufort Street, NE</a:t>
            </a:r>
            <a:endParaRPr lang="en-US" dirty="0"/>
          </a:p>
        </p:txBody>
      </p:sp>
    </p:spTree>
    <p:extLst>
      <p:ext uri="{BB962C8B-B14F-4D97-AF65-F5344CB8AC3E}">
        <p14:creationId xmlns:p14="http://schemas.microsoft.com/office/powerpoint/2010/main" val="46369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4151"/>
            <a:ext cx="7886700" cy="893634"/>
          </a:xfrm>
        </p:spPr>
        <p:txBody>
          <a:bodyPr/>
          <a:lstStyle/>
          <a:p>
            <a:r>
              <a:rPr lang="en-US" dirty="0"/>
              <a:t>DHEC’s Role in Drinking Water Protection</a:t>
            </a:r>
          </a:p>
        </p:txBody>
      </p:sp>
      <p:sp>
        <p:nvSpPr>
          <p:cNvPr id="3" name="Content Placeholder 2"/>
          <p:cNvSpPr>
            <a:spLocks noGrp="1"/>
          </p:cNvSpPr>
          <p:nvPr>
            <p:ph idx="1"/>
          </p:nvPr>
        </p:nvSpPr>
        <p:spPr>
          <a:xfrm>
            <a:off x="628650" y="2603157"/>
            <a:ext cx="8064974" cy="3739978"/>
          </a:xfrm>
        </p:spPr>
        <p:txBody>
          <a:bodyPr/>
          <a:lstStyle/>
          <a:p>
            <a:r>
              <a:rPr lang="en-US" b="1" dirty="0" smtClean="0"/>
              <a:t>Enforces</a:t>
            </a:r>
            <a:r>
              <a:rPr lang="en-US" dirty="0" smtClean="0"/>
              <a:t> federal &amp; state laws and regulations</a:t>
            </a:r>
          </a:p>
          <a:p>
            <a:r>
              <a:rPr lang="en-US" dirty="0" smtClean="0"/>
              <a:t>Ensures </a:t>
            </a:r>
            <a:r>
              <a:rPr lang="en-US" b="1" dirty="0" smtClean="0"/>
              <a:t>compliance monitoring </a:t>
            </a:r>
            <a:r>
              <a:rPr lang="en-US" dirty="0" smtClean="0"/>
              <a:t>is conducted and reviews sample results of public </a:t>
            </a:r>
            <a:r>
              <a:rPr lang="en-US" dirty="0"/>
              <a:t>water systems </a:t>
            </a:r>
          </a:p>
          <a:p>
            <a:r>
              <a:rPr lang="en-US" dirty="0"/>
              <a:t>Conducts </a:t>
            </a:r>
            <a:r>
              <a:rPr lang="en-US" b="1" dirty="0"/>
              <a:t>annual inspections </a:t>
            </a:r>
            <a:r>
              <a:rPr lang="en-US" dirty="0"/>
              <a:t>of community public water </a:t>
            </a:r>
            <a:r>
              <a:rPr lang="en-US" dirty="0" smtClean="0"/>
              <a:t>systems</a:t>
            </a:r>
            <a:endParaRPr lang="en-US" dirty="0"/>
          </a:p>
          <a:p>
            <a:r>
              <a:rPr lang="en-US" b="1" dirty="0"/>
              <a:t>Responds to complaints </a:t>
            </a:r>
            <a:r>
              <a:rPr lang="en-US" dirty="0"/>
              <a:t>within 24 hours of receiving them</a:t>
            </a:r>
          </a:p>
          <a:p>
            <a:endParaRPr lang="en-US" dirty="0"/>
          </a:p>
        </p:txBody>
      </p:sp>
    </p:spTree>
    <p:extLst>
      <p:ext uri="{BB962C8B-B14F-4D97-AF65-F5344CB8AC3E}">
        <p14:creationId xmlns:p14="http://schemas.microsoft.com/office/powerpoint/2010/main" val="2973768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9" y="212656"/>
            <a:ext cx="9097151" cy="6492240"/>
          </a:xfrm>
          <a:prstGeom prst="rect">
            <a:avLst/>
          </a:prstGeom>
        </p:spPr>
      </p:pic>
    </p:spTree>
    <p:extLst>
      <p:ext uri="{BB962C8B-B14F-4D97-AF65-F5344CB8AC3E}">
        <p14:creationId xmlns:p14="http://schemas.microsoft.com/office/powerpoint/2010/main" val="218057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3" y="949183"/>
            <a:ext cx="7886700" cy="1325563"/>
          </a:xfrm>
        </p:spPr>
        <p:txBody>
          <a:bodyPr/>
          <a:lstStyle/>
          <a:p>
            <a:r>
              <a:rPr lang="en-US" dirty="0"/>
              <a:t>Different </a:t>
            </a:r>
            <a:r>
              <a:rPr lang="en-US" dirty="0" smtClean="0"/>
              <a:t>Types </a:t>
            </a:r>
            <a:r>
              <a:rPr lang="en-US" dirty="0"/>
              <a:t>of </a:t>
            </a:r>
            <a:r>
              <a:rPr lang="en-US" dirty="0" smtClean="0"/>
              <a:t>Sampling</a:t>
            </a:r>
            <a:endParaRPr lang="en-US" dirty="0"/>
          </a:p>
        </p:txBody>
      </p:sp>
      <p:pic>
        <p:nvPicPr>
          <p:cNvPr id="6" name="Picture 5" descr="https://www.absoluteresourceassociates.com/images/sink.jpg"/>
          <p:cNvPicPr>
            <a:picLocks noChangeAspect="1"/>
          </p:cNvPicPr>
          <p:nvPr/>
        </p:nvPicPr>
        <p:blipFill>
          <a:blip r:embed="rId3" cstate="print"/>
          <a:srcRect/>
          <a:stretch>
            <a:fillRect/>
          </a:stretch>
        </p:blipFill>
        <p:spPr bwMode="auto">
          <a:xfrm>
            <a:off x="481085" y="2161805"/>
            <a:ext cx="3448698" cy="4206240"/>
          </a:xfrm>
          <a:prstGeom prst="rect">
            <a:avLst/>
          </a:prstGeom>
          <a:noFill/>
          <a:ln w="9525">
            <a:noFill/>
            <a:miter lim="800000"/>
            <a:headEnd/>
            <a:tailEnd/>
          </a:ln>
        </p:spPr>
      </p:pic>
      <p:pic>
        <p:nvPicPr>
          <p:cNvPr id="8" name="Picture 7" descr="sample bottles"/>
          <p:cNvPicPr>
            <a:picLocks noChangeAspect="1"/>
          </p:cNvPicPr>
          <p:nvPr/>
        </p:nvPicPr>
        <p:blipFill>
          <a:blip r:embed="rId4" cstate="print"/>
          <a:srcRect/>
          <a:stretch>
            <a:fillRect/>
          </a:stretch>
        </p:blipFill>
        <p:spPr bwMode="auto">
          <a:xfrm>
            <a:off x="4227467" y="2557590"/>
            <a:ext cx="4521507" cy="3017520"/>
          </a:xfrm>
          <a:prstGeom prst="rect">
            <a:avLst/>
          </a:prstGeom>
          <a:noFill/>
          <a:ln w="9525">
            <a:noFill/>
            <a:miter lim="800000"/>
            <a:headEnd/>
            <a:tailEnd/>
          </a:ln>
        </p:spPr>
      </p:pic>
    </p:spTree>
    <p:extLst>
      <p:ext uri="{BB962C8B-B14F-4D97-AF65-F5344CB8AC3E}">
        <p14:creationId xmlns:p14="http://schemas.microsoft.com/office/powerpoint/2010/main" val="304276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4151"/>
            <a:ext cx="7886700" cy="893634"/>
          </a:xfrm>
        </p:spPr>
        <p:txBody>
          <a:bodyPr/>
          <a:lstStyle/>
          <a:p>
            <a:r>
              <a:rPr lang="en-US" dirty="0"/>
              <a:t>Drinking Water and Public Health</a:t>
            </a:r>
          </a:p>
        </p:txBody>
      </p:sp>
      <p:sp>
        <p:nvSpPr>
          <p:cNvPr id="3" name="Content Placeholder 2"/>
          <p:cNvSpPr>
            <a:spLocks noGrp="1"/>
          </p:cNvSpPr>
          <p:nvPr>
            <p:ph idx="1"/>
          </p:nvPr>
        </p:nvSpPr>
        <p:spPr>
          <a:xfrm>
            <a:off x="628650" y="2855083"/>
            <a:ext cx="7886700" cy="3880021"/>
          </a:xfrm>
        </p:spPr>
        <p:txBody>
          <a:bodyPr/>
          <a:lstStyle/>
          <a:p>
            <a:r>
              <a:rPr lang="en-US" dirty="0"/>
              <a:t>DHEC monitors public water systems for:</a:t>
            </a:r>
          </a:p>
          <a:p>
            <a:pPr marL="845820" lvl="1" indent="-342900">
              <a:lnSpc>
                <a:spcPct val="100000"/>
              </a:lnSpc>
              <a:buFont typeface="Courier New" panose="02070309020205020404" pitchFamily="49" charset="0"/>
              <a:buChar char="o"/>
            </a:pPr>
            <a:r>
              <a:rPr lang="en-US" dirty="0" smtClean="0"/>
              <a:t>EPA-regulated </a:t>
            </a:r>
            <a:r>
              <a:rPr lang="en-US" dirty="0"/>
              <a:t>chemicals known to have adverse health effects</a:t>
            </a:r>
          </a:p>
          <a:p>
            <a:pPr marL="457200" lvl="1" indent="0">
              <a:buNone/>
            </a:pPr>
            <a:endParaRPr lang="en-US" dirty="0"/>
          </a:p>
        </p:txBody>
      </p:sp>
      <p:pic>
        <p:nvPicPr>
          <p:cNvPr id="4" name="Picture 3" descr="faucet.jpg"/>
          <p:cNvPicPr>
            <a:picLocks noChangeAspect="1"/>
          </p:cNvPicPr>
          <p:nvPr/>
        </p:nvPicPr>
        <p:blipFill>
          <a:blip r:embed="rId3" cstate="print"/>
          <a:stretch>
            <a:fillRect/>
          </a:stretch>
        </p:blipFill>
        <p:spPr>
          <a:xfrm>
            <a:off x="5766243" y="4045380"/>
            <a:ext cx="1515764" cy="2059459"/>
          </a:xfrm>
          <a:prstGeom prst="rect">
            <a:avLst/>
          </a:prstGeom>
        </p:spPr>
      </p:pic>
      <p:sp>
        <p:nvSpPr>
          <p:cNvPr id="5" name="TextBox 4"/>
          <p:cNvSpPr txBox="1"/>
          <p:nvPr/>
        </p:nvSpPr>
        <p:spPr>
          <a:xfrm>
            <a:off x="1097467" y="4045380"/>
            <a:ext cx="4425696" cy="1846659"/>
          </a:xfrm>
          <a:prstGeom prst="rect">
            <a:avLst/>
          </a:prstGeom>
          <a:noFill/>
        </p:spPr>
        <p:txBody>
          <a:bodyPr wrap="square" rtlCol="0">
            <a:spAutoFit/>
          </a:bodyPr>
          <a:lstStyle/>
          <a:p>
            <a:pPr marL="388620" indent="-342900" defTabSz="914400">
              <a:spcBef>
                <a:spcPts val="500"/>
              </a:spcBef>
              <a:buFont typeface="Courier New" panose="02070309020205020404" pitchFamily="49" charset="0"/>
              <a:buChar char="o"/>
            </a:pPr>
            <a:r>
              <a:rPr lang="en-US" sz="2400" dirty="0">
                <a:solidFill>
                  <a:srgbClr val="00A9CE"/>
                </a:solidFill>
                <a:latin typeface="Open Sans"/>
              </a:rPr>
              <a:t>Currently the City of Denmark is in compliance with all health based drinking water standards</a:t>
            </a:r>
          </a:p>
          <a:p>
            <a:endParaRPr lang="en-US" dirty="0"/>
          </a:p>
        </p:txBody>
      </p:sp>
    </p:spTree>
    <p:extLst>
      <p:ext uri="{BB962C8B-B14F-4D97-AF65-F5344CB8AC3E}">
        <p14:creationId xmlns:p14="http://schemas.microsoft.com/office/powerpoint/2010/main" val="3347153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2096"/>
            <a:ext cx="7886700" cy="1325563"/>
          </a:xfrm>
        </p:spPr>
        <p:txBody>
          <a:bodyPr/>
          <a:lstStyle/>
          <a:p>
            <a:pPr algn="ctr"/>
            <a:r>
              <a:rPr lang="en-US" dirty="0"/>
              <a:t>Secondary </a:t>
            </a:r>
            <a:r>
              <a:rPr lang="en-US" dirty="0" smtClean="0"/>
              <a:t>Contaminants</a:t>
            </a:r>
            <a:endParaRPr lang="en-US" dirty="0"/>
          </a:p>
        </p:txBody>
      </p:sp>
      <p:sp>
        <p:nvSpPr>
          <p:cNvPr id="3" name="Content Placeholder 2"/>
          <p:cNvSpPr>
            <a:spLocks noGrp="1"/>
          </p:cNvSpPr>
          <p:nvPr>
            <p:ph sz="half" idx="1"/>
          </p:nvPr>
        </p:nvSpPr>
        <p:spPr>
          <a:xfrm>
            <a:off x="519468" y="2124563"/>
            <a:ext cx="7995882" cy="3405014"/>
          </a:xfrm>
        </p:spPr>
        <p:txBody>
          <a:bodyPr/>
          <a:lstStyle/>
          <a:p>
            <a:r>
              <a:rPr lang="en-US" dirty="0" smtClean="0"/>
              <a:t>EPA has set standards for additional chemicals that affect odor, taste &amp; appearance</a:t>
            </a:r>
          </a:p>
          <a:p>
            <a:r>
              <a:rPr lang="en-US" dirty="0" smtClean="0"/>
              <a:t>Two of these are Iron &amp; Manganese </a:t>
            </a:r>
          </a:p>
          <a:p>
            <a:r>
              <a:rPr lang="en-US" dirty="0" smtClean="0"/>
              <a:t>Secondary standards are set to give public water systems guidance but are not enforceable </a:t>
            </a:r>
            <a:endParaRPr lang="en-US" dirty="0"/>
          </a:p>
        </p:txBody>
      </p:sp>
    </p:spTree>
    <p:extLst>
      <p:ext uri="{BB962C8B-B14F-4D97-AF65-F5344CB8AC3E}">
        <p14:creationId xmlns:p14="http://schemas.microsoft.com/office/powerpoint/2010/main" val="1552821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 [Read-Only] [Compatibility Mode]" id="{C210F3FB-9BF7-460E-B5BC-52338E6734F9}" vid="{4A642A16-C698-4DAE-894C-3B0DF56C3C00}"/>
    </a:ext>
  </a:extLst>
</a:theme>
</file>

<file path=ppt/theme/theme2.xml><?xml version="1.0" encoding="utf-8"?>
<a:theme xmlns:a="http://schemas.openxmlformats.org/drawingml/2006/main" name="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 [Read-Only] [Compatibility Mode]" id="{C210F3FB-9BF7-460E-B5BC-52338E6734F9}" vid="{8CC20108-FFCE-45DB-8B5E-1E42E2269AAA}"/>
    </a:ext>
  </a:extLst>
</a:theme>
</file>

<file path=ppt/theme/theme3.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 [Read-Only] [Compatibility Mode]" id="{C210F3FB-9BF7-460E-B5BC-52338E6734F9}" vid="{DE938F73-9D22-41A7-8576-6E3E22D75E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DHEC_White_Standard (1)</Template>
  <TotalTime>1007</TotalTime>
  <Words>612</Words>
  <Application>Microsoft Office PowerPoint</Application>
  <PresentationFormat>On-screen Show (4:3)</PresentationFormat>
  <Paragraphs>172</Paragraphs>
  <Slides>20</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Calibri Light</vt:lpstr>
      <vt:lpstr>Montserrat</vt:lpstr>
      <vt:lpstr>Arial</vt:lpstr>
      <vt:lpstr>Courier New</vt:lpstr>
      <vt:lpstr>Calibri</vt:lpstr>
      <vt:lpstr>Open Sans</vt:lpstr>
      <vt:lpstr>Times New Roman</vt:lpstr>
      <vt:lpstr>Cover (Title Slide)</vt:lpstr>
      <vt:lpstr>Custom Design</vt:lpstr>
      <vt:lpstr>Contact Us</vt:lpstr>
      <vt:lpstr>DHEC’s Role in Drinking Water Protection</vt:lpstr>
      <vt:lpstr>Tonight’s Meeting</vt:lpstr>
      <vt:lpstr>DHEC’s Role</vt:lpstr>
      <vt:lpstr>Your Regional Office</vt:lpstr>
      <vt:lpstr>DHEC’s Role in Drinking Water Protection</vt:lpstr>
      <vt:lpstr>PowerPoint Presentation</vt:lpstr>
      <vt:lpstr>Different Types of Sampling</vt:lpstr>
      <vt:lpstr>Drinking Water and Public Health</vt:lpstr>
      <vt:lpstr>Secondary Contaminants</vt:lpstr>
      <vt:lpstr>History of City of Denmark Drinking Water</vt:lpstr>
      <vt:lpstr>PowerPoint Presentation</vt:lpstr>
      <vt:lpstr>PowerPoint Presentation</vt:lpstr>
      <vt:lpstr>PowerPoint Presentation</vt:lpstr>
      <vt:lpstr>Voorhees Well</vt:lpstr>
      <vt:lpstr>Cox Mill Well</vt:lpstr>
      <vt:lpstr>Acacia Street Well</vt:lpstr>
      <vt:lpstr>W. Voorhees Well</vt:lpstr>
      <vt:lpstr>Working together for you</vt:lpstr>
      <vt:lpstr>Where do we go from here?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DHEC’s Role in Drinking Water Protection</dc:title>
  <dc:creator>Yon, Katherine</dc:creator>
  <cp:lastModifiedBy>Yon, Katherine</cp:lastModifiedBy>
  <cp:revision>25</cp:revision>
  <cp:lastPrinted>2018-04-05T14:40:31Z</cp:lastPrinted>
  <dcterms:created xsi:type="dcterms:W3CDTF">2018-04-04T17:33:58Z</dcterms:created>
  <dcterms:modified xsi:type="dcterms:W3CDTF">2018-04-05T17:16:05Z</dcterms:modified>
</cp:coreProperties>
</file>