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142_49ABC529.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6" r:id="rId5"/>
  </p:sldMasterIdLst>
  <p:notesMasterIdLst>
    <p:notesMasterId r:id="rId81"/>
  </p:notesMasterIdLst>
  <p:handoutMasterIdLst>
    <p:handoutMasterId r:id="rId82"/>
  </p:handoutMasterIdLst>
  <p:sldIdLst>
    <p:sldId id="472" r:id="rId6"/>
    <p:sldId id="473" r:id="rId7"/>
    <p:sldId id="386" r:id="rId8"/>
    <p:sldId id="421" r:id="rId9"/>
    <p:sldId id="428" r:id="rId10"/>
    <p:sldId id="259" r:id="rId11"/>
    <p:sldId id="474" r:id="rId12"/>
    <p:sldId id="475" r:id="rId13"/>
    <p:sldId id="322" r:id="rId14"/>
    <p:sldId id="265" r:id="rId15"/>
    <p:sldId id="476" r:id="rId16"/>
    <p:sldId id="401" r:id="rId17"/>
    <p:sldId id="440" r:id="rId18"/>
    <p:sldId id="477" r:id="rId19"/>
    <p:sldId id="478" r:id="rId20"/>
    <p:sldId id="320" r:id="rId21"/>
    <p:sldId id="479" r:id="rId22"/>
    <p:sldId id="317" r:id="rId23"/>
    <p:sldId id="480" r:id="rId24"/>
    <p:sldId id="321" r:id="rId25"/>
    <p:sldId id="375" r:id="rId26"/>
    <p:sldId id="378" r:id="rId27"/>
    <p:sldId id="397" r:id="rId28"/>
    <p:sldId id="387" r:id="rId29"/>
    <p:sldId id="410" r:id="rId30"/>
    <p:sldId id="391" r:id="rId31"/>
    <p:sldId id="402" r:id="rId32"/>
    <p:sldId id="481" r:id="rId33"/>
    <p:sldId id="482" r:id="rId34"/>
    <p:sldId id="264" r:id="rId35"/>
    <p:sldId id="483" r:id="rId36"/>
    <p:sldId id="412" r:id="rId37"/>
    <p:sldId id="414" r:id="rId38"/>
    <p:sldId id="484" r:id="rId39"/>
    <p:sldId id="485" r:id="rId40"/>
    <p:sldId id="486" r:id="rId41"/>
    <p:sldId id="390" r:id="rId42"/>
    <p:sldId id="487" r:id="rId43"/>
    <p:sldId id="443" r:id="rId44"/>
    <p:sldId id="419" r:id="rId45"/>
    <p:sldId id="423" r:id="rId46"/>
    <p:sldId id="425" r:id="rId47"/>
    <p:sldId id="424" r:id="rId48"/>
    <p:sldId id="381" r:id="rId49"/>
    <p:sldId id="403" r:id="rId50"/>
    <p:sldId id="260" r:id="rId51"/>
    <p:sldId id="266" r:id="rId52"/>
    <p:sldId id="488" r:id="rId53"/>
    <p:sldId id="489" r:id="rId54"/>
    <p:sldId id="450" r:id="rId55"/>
    <p:sldId id="500" r:id="rId56"/>
    <p:sldId id="452" r:id="rId57"/>
    <p:sldId id="398" r:id="rId58"/>
    <p:sldId id="271" r:id="rId59"/>
    <p:sldId id="377" r:id="rId60"/>
    <p:sldId id="461" r:id="rId61"/>
    <p:sldId id="462" r:id="rId62"/>
    <p:sldId id="463" r:id="rId63"/>
    <p:sldId id="464" r:id="rId64"/>
    <p:sldId id="269" r:id="rId65"/>
    <p:sldId id="490" r:id="rId66"/>
    <p:sldId id="491" r:id="rId67"/>
    <p:sldId id="405" r:id="rId68"/>
    <p:sldId id="383" r:id="rId69"/>
    <p:sldId id="408" r:id="rId70"/>
    <p:sldId id="409" r:id="rId71"/>
    <p:sldId id="406" r:id="rId72"/>
    <p:sldId id="492" r:id="rId73"/>
    <p:sldId id="493" r:id="rId74"/>
    <p:sldId id="494" r:id="rId75"/>
    <p:sldId id="369" r:id="rId76"/>
    <p:sldId id="495" r:id="rId77"/>
    <p:sldId id="499" r:id="rId78"/>
    <p:sldId id="497" r:id="rId79"/>
    <p:sldId id="420" r:id="rId8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4E93D00-272A-F955-F15E-B847FB974312}" name="Hylton, Sierra" initials="HS" userId="S::hyltonsf@dhec.sc.gov::e5a87bab-0828-4b70-9597-e351d9dce85c" providerId="AD"/>
  <p188:author id="{E5F1ED32-65AD-54E7-2D35-F952C1A66B56}" name="Thomason, Alexandra P." initials="TP" userId="S::thomasap@dhec.sc.gov::d7e0eb59-7649-4abf-b205-652ffbfc9bfb" providerId="AD"/>
  <p188:author id="{B5E4949C-0648-709A-CC77-6495B623B3A0}" name="Rosebrock, Erin M." initials="ER" userId="S::RosebrEM@dhec.sc.gov::f7c12a11-bcd6-4bb9-b7c6-c1932bda27b0" providerId="AD"/>
  <p188:author id="{F56676A3-A546-5D21-A862-FD474704A36B}" name="Rosebrock, Erin M." initials="RM" userId="S::rosebrem@dhec.sc.gov::f7c12a11-bcd6-4bb9-b7c6-c1932bda27b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3F862F-F119-5F16-6AE9-C9A196B4BE1C}" v="326" dt="2024-02-13T19:52:48.63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viewProps" Target="viewProp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presProps" Target="presProps.xml"/><Relationship Id="rId88"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microsoft.com/office/2015/10/relationships/revisionInfo" Target="revisionInfo.xml"/><Relationship Id="rId61" Type="http://schemas.openxmlformats.org/officeDocument/2006/relationships/slide" Target="slides/slide56.xml"/><Relationship Id="rId82" Type="http://schemas.openxmlformats.org/officeDocument/2006/relationships/handoutMaster" Target="handoutMasters/handoutMaster1.xml"/></Relationships>
</file>

<file path=ppt/comments/modernComment_142_49ABC529.xml><?xml version="1.0" encoding="utf-8"?>
<p188:cmLst xmlns:a="http://schemas.openxmlformats.org/drawingml/2006/main" xmlns:r="http://schemas.openxmlformats.org/officeDocument/2006/relationships" xmlns:p188="http://schemas.microsoft.com/office/powerpoint/2018/8/main">
  <p188:cm id="{5AACFF23-F4A7-4BD8-9088-73474C88423F}" authorId="{E5F1ED32-65AD-54E7-2D35-F952C1A66B56}" status="resolved" created="2024-02-01T18:40:53.633" complete="100000">
    <pc:sldMkLst xmlns:pc="http://schemas.microsoft.com/office/powerpoint/2013/main/command">
      <pc:docMk/>
      <pc:sldMk cId="1235993897" sldId="322"/>
    </pc:sldMkLst>
    <p188:txBody>
      <a:bodyPr/>
      <a:lstStyle/>
      <a:p>
        <a:r>
          <a:rPr lang="en-US"/>
          <a:t>For share data do we want to add a reminder for them to enter their data to the database asap?</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E74710D0-974C-45B9-BE32-C954C1D3C449}" type="datetimeFigureOut">
              <a:rPr lang="en-US" smtClean="0"/>
              <a:t>2/13/2024</a:t>
            </a:fld>
            <a:endParaRPr lang="en-US"/>
          </a:p>
        </p:txBody>
      </p:sp>
      <p:sp>
        <p:nvSpPr>
          <p:cNvPr id="4" name="Footer Placeholder 3"/>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r>
              <a:rPr lang="en-US"/>
              <a:t>SC AAS Phys/Chem &amp; Bacteria Jan2019</a:t>
            </a:r>
          </a:p>
        </p:txBody>
      </p:sp>
      <p:sp>
        <p:nvSpPr>
          <p:cNvPr id="5" name="Slide Number Placeholder 4"/>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1F168251-8A30-4BA4-9B6E-93AE9AC4B3A8}" type="slidenum">
              <a:rPr lang="en-US" smtClean="0"/>
              <a:t>‹#›</a:t>
            </a:fld>
            <a:endParaRPr lang="en-US"/>
          </a:p>
        </p:txBody>
      </p:sp>
    </p:spTree>
    <p:extLst>
      <p:ext uri="{BB962C8B-B14F-4D97-AF65-F5344CB8AC3E}">
        <p14:creationId xmlns:p14="http://schemas.microsoft.com/office/powerpoint/2010/main" val="342623137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01040" y="307808"/>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3657600"/>
            <a:ext cx="5608320" cy="5172367"/>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A0B91A-04E6-438C-8ECE-AA6E2C8EC7F9}" type="slidenum">
              <a:rPr lang="en-US" smtClean="0"/>
              <a:t>‹#›</a:t>
            </a:fld>
            <a:endParaRPr lang="en-US"/>
          </a:p>
        </p:txBody>
      </p:sp>
    </p:spTree>
    <p:extLst>
      <p:ext uri="{BB962C8B-B14F-4D97-AF65-F5344CB8AC3E}">
        <p14:creationId xmlns:p14="http://schemas.microsoft.com/office/powerpoint/2010/main" val="142001772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forms.office.com/g/2vn6YenfE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gis.dhec.sc.gov/scaa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scdhec.gov/bow/south-carolina-303d-list-impaired-waters-tmdl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oG5E6sXGnpk?si=A3FHM-oepvI2eUKG"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gis.dhec.sc.gov/watershed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scdhec.gov/environment/your-water-coast/ocean-coastal-resource-management-ocrm/tide-table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ocorahs.or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palmettopride.org/enforcement/sc-litter-laws/"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saltmarshguide.org/"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youtube.com/watch?v=56KxMeLKfG4"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youtube.com/watch?v=kay3tsU-u4M&amp;t=7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youtube.com/watch?v=Nmu7r32gE-g&amp;t=3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scadoptastream.org"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mailto:hyltonsf@dhec.sc.gov"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mailto:rosebrem@dhec.sc.gov" TargetMode="External"/><Relationship Id="rId4" Type="http://schemas.openxmlformats.org/officeDocument/2006/relationships/hyperlink" Target="mailto:thomasap@dhec.sc.gov" TargetMode="Externa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solidFill>
                  <a:srgbClr val="FF0000"/>
                </a:solidFill>
                <a:cs typeface="Calibri"/>
              </a:rPr>
              <a:t>**** Notes with [brackets] are reminders for trainers only and should NOT be read out loud. ****</a:t>
            </a:r>
          </a:p>
          <a:p>
            <a:endParaRPr lang="en-US">
              <a:cs typeface="Calibri"/>
            </a:endParaRPr>
          </a:p>
          <a:p>
            <a:r>
              <a:rPr lang="en-US">
                <a:solidFill>
                  <a:srgbClr val="FF0000"/>
                </a:solidFill>
                <a:cs typeface="Calibri"/>
              </a:rPr>
              <a:t>[This slide is for virtual workshops only.]</a:t>
            </a:r>
            <a:endParaRPr lang="en-US">
              <a:solidFill>
                <a:srgbClr val="FF0000"/>
              </a:solidFill>
            </a:endParaRPr>
          </a:p>
          <a:p>
            <a:endParaRPr lang="en-US">
              <a:solidFill>
                <a:srgbClr val="FF0000"/>
              </a:solidFill>
            </a:endParaRPr>
          </a:p>
          <a:p>
            <a:r>
              <a:rPr lang="en-US">
                <a:solidFill>
                  <a:srgbClr val="FF0000"/>
                </a:solidFill>
              </a:rPr>
              <a:t>[Log on to your virtual training 15 minutes before start time. Check audio and external links prior to use with your co-trainer. Post waiver to chat after people log in.]</a:t>
            </a:r>
            <a:endParaRPr lang="en-US">
              <a:solidFill>
                <a:srgbClr val="FF0000"/>
              </a:solidFill>
              <a:cs typeface="Calibri"/>
            </a:endParaRPr>
          </a:p>
          <a:p>
            <a:endParaRPr lang="en-US"/>
          </a:p>
          <a:p>
            <a:r>
              <a:rPr lang="en-US"/>
              <a:t>Virtual Waiver Link </a:t>
            </a:r>
            <a:r>
              <a:rPr lang="en-US">
                <a:hlinkClick r:id="rId3"/>
              </a:rPr>
              <a:t>https://forms.office.com/g/2vn6YenfE1</a:t>
            </a:r>
            <a:r>
              <a:rPr lang="en-US"/>
              <a:t> </a:t>
            </a:r>
            <a:endParaRPr lang="en-US">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1</a:t>
            </a:fld>
            <a:endParaRPr lang="en-US"/>
          </a:p>
        </p:txBody>
      </p:sp>
    </p:spTree>
    <p:extLst>
      <p:ext uri="{BB962C8B-B14F-4D97-AF65-F5344CB8AC3E}">
        <p14:creationId xmlns:p14="http://schemas.microsoft.com/office/powerpoint/2010/main" val="10318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4743450"/>
          </a:xfrm>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The safety of volunteers is of the highest priority. We care more about you than your data!</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latin typeface="+mn-lt"/>
              <a:ea typeface="+mn-ea"/>
              <a:cs typeface="+mn-cs"/>
            </a:endParaRPr>
          </a:p>
          <a:p>
            <a:pPr marL="0" marR="0" lvl="0" indent="0" algn="l" defTabSz="931774" rtl="0" eaLnBrk="1" fontAlgn="auto" latinLnBrk="0" hangingPunct="1">
              <a:lnSpc>
                <a:spcPct val="100000"/>
              </a:lnSpc>
              <a:spcBef>
                <a:spcPts val="0"/>
              </a:spcBef>
              <a:spcAft>
                <a:spcPts val="0"/>
              </a:spcAft>
              <a:buClrTx/>
              <a:buSzTx/>
              <a:buFontTx/>
              <a:buNone/>
              <a:tabLst/>
              <a:defRPr/>
            </a:pPr>
            <a:r>
              <a:rPr lang="en-US" kern="1200">
                <a:solidFill>
                  <a:schemeClr val="tx1"/>
                </a:solidFill>
                <a:effectLst/>
                <a:latin typeface="+mn-lt"/>
                <a:ea typeface="+mn-ea"/>
                <a:cs typeface="+mn-cs"/>
              </a:rPr>
              <a:t>Never sample if conditions are too dangerous! Always keep an eye out for wildlife and harmful plants. </a:t>
            </a:r>
          </a:p>
          <a:p>
            <a:pPr marL="0" marR="0" lvl="0" indent="0" algn="l" defTabSz="931774" rtl="0" eaLnBrk="1" fontAlgn="auto" latinLnBrk="0" hangingPunct="1">
              <a:lnSpc>
                <a:spcPct val="100000"/>
              </a:lnSpc>
              <a:spcBef>
                <a:spcPts val="0"/>
              </a:spcBef>
              <a:spcAft>
                <a:spcPts val="0"/>
              </a:spcAft>
              <a:buClrTx/>
              <a:buSzTx/>
              <a:buFontTx/>
              <a:buNone/>
              <a:tabLst/>
              <a:defRPr/>
            </a:pPr>
            <a:endParaRPr lang="en-US" kern="1200">
              <a:solidFill>
                <a:schemeClr val="tx1"/>
              </a:solidFill>
              <a:effectLst/>
              <a:latin typeface="+mn-lt"/>
              <a:ea typeface="+mn-ea"/>
              <a:cs typeface="+mn-cs"/>
            </a:endParaRPr>
          </a:p>
          <a:p>
            <a:pPr defTabSz="931774">
              <a:defRPr/>
            </a:pPr>
            <a:r>
              <a:rPr lang="en-US"/>
              <a:t>Remember to sample with someone (whether they are certified or not). If you are sampling without a friend, let someone know where you’ll be and when you’re leaving/returning.</a:t>
            </a:r>
          </a:p>
          <a:p>
            <a:pPr defTabSz="931774">
              <a:defRPr/>
            </a:pPr>
            <a:endParaRPr lang="en-US"/>
          </a:p>
          <a:p>
            <a:pPr defTabSz="931774">
              <a:defRPr/>
            </a:pPr>
            <a:r>
              <a:rPr lang="en-US"/>
              <a:t>NEVER sample during a storm. Wait until a storm has stopped AND strong water flow has subsided.</a:t>
            </a:r>
          </a:p>
          <a:p>
            <a:pPr defTabSz="931774">
              <a:defRPr/>
            </a:pPr>
            <a:endParaRPr lang="en-US"/>
          </a:p>
          <a:p>
            <a:pPr defTabSz="931774">
              <a:defRPr/>
            </a:pPr>
            <a:r>
              <a:rPr lang="en-US"/>
              <a:t>Your site may be contaminated with bacteria or other pollutants. Always wear the proper personal protective equipment and wash hands after sampling. Rinse glassware and dry equipment before storing. </a:t>
            </a:r>
            <a:endParaRPr lang="en-US">
              <a:cs typeface="Calibri"/>
            </a:endParaRPr>
          </a:p>
          <a:p>
            <a:pPr defTabSz="931774">
              <a:defRPr/>
            </a:pPr>
            <a:endParaRPr lang="en-US"/>
          </a:p>
          <a:p>
            <a:pPr defTabSz="931774">
              <a:defRPr/>
            </a:pPr>
            <a:endParaRPr lang="en-US"/>
          </a:p>
        </p:txBody>
      </p:sp>
      <p:sp>
        <p:nvSpPr>
          <p:cNvPr id="4" name="Slide Number Placeholder 3"/>
          <p:cNvSpPr>
            <a:spLocks noGrp="1"/>
          </p:cNvSpPr>
          <p:nvPr>
            <p:ph type="sldNum" sz="quarter" idx="10"/>
          </p:nvPr>
        </p:nvSpPr>
        <p:spPr/>
        <p:txBody>
          <a:bodyPr/>
          <a:lstStyle/>
          <a:p>
            <a:fld id="{2E33B2D3-720D-430D-A15F-8BAE9A055E1A}" type="slidenum">
              <a:rPr lang="en-US" smtClean="0"/>
              <a:t>10</a:t>
            </a:fld>
            <a:endParaRPr lang="en-US"/>
          </a:p>
        </p:txBody>
      </p:sp>
    </p:spTree>
    <p:extLst>
      <p:ext uri="{BB962C8B-B14F-4D97-AF65-F5344CB8AC3E}">
        <p14:creationId xmlns:p14="http://schemas.microsoft.com/office/powerpoint/2010/main" val="1954413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If you do find evidence of </a:t>
            </a:r>
            <a:r>
              <a:rPr lang="en-US" i="0">
                <a:solidFill>
                  <a:srgbClr val="000000"/>
                </a:solidFill>
                <a:latin typeface="+mn-lt"/>
              </a:rPr>
              <a:t>ongoing chemical releases, oil spills, or fish kills, </a:t>
            </a:r>
            <a:r>
              <a:rPr lang="en-US"/>
              <a:t>call the SC DHEC hotline at 1-888-481-0125. Save this number in your phone and highlight it on </a:t>
            </a:r>
            <a:r>
              <a:rPr lang="en-US">
                <a:solidFill>
                  <a:schemeClr val="accent6"/>
                </a:solidFill>
              </a:rPr>
              <a:t>Page 3</a:t>
            </a:r>
            <a:r>
              <a:rPr lang="en-US"/>
              <a:t> of your handbook. This page is also a great place to write down your trainers’ names and contact information. A list of all trainers can be found on our website. </a:t>
            </a:r>
          </a:p>
          <a:p>
            <a:endParaRPr lang="en-US">
              <a:cs typeface="Calibri"/>
            </a:endParaRPr>
          </a:p>
          <a:p>
            <a:r>
              <a:rPr lang="en-US">
                <a:solidFill>
                  <a:srgbClr val="FF0000"/>
                </a:solidFill>
                <a:cs typeface="Calibri"/>
              </a:rPr>
              <a:t>[Give time for volunteers to record this number.]</a:t>
            </a:r>
            <a:endParaRPr lang="en-US" kern="1200">
              <a:solidFill>
                <a:srgbClr val="FF0000"/>
              </a:solidFill>
              <a:effectLst/>
              <a:latin typeface="+mn-lt"/>
              <a:cs typeface="Calibri"/>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a:p>
            <a:endParaRPr lang="en-US">
              <a:cs typeface="Calibri"/>
            </a:endParaRPr>
          </a:p>
          <a:p>
            <a:endParaRPr lang="en-US">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11</a:t>
            </a:fld>
            <a:endParaRPr lang="en-US"/>
          </a:p>
        </p:txBody>
      </p:sp>
    </p:spTree>
    <p:extLst>
      <p:ext uri="{BB962C8B-B14F-4D97-AF65-F5344CB8AC3E}">
        <p14:creationId xmlns:p14="http://schemas.microsoft.com/office/powerpoint/2010/main" val="3803590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13.</a:t>
            </a:r>
          </a:p>
        </p:txBody>
      </p:sp>
      <p:sp>
        <p:nvSpPr>
          <p:cNvPr id="4" name="Slide Number Placeholder 3"/>
          <p:cNvSpPr>
            <a:spLocks noGrp="1"/>
          </p:cNvSpPr>
          <p:nvPr>
            <p:ph type="sldNum" sz="quarter" idx="10"/>
          </p:nvPr>
        </p:nvSpPr>
        <p:spPr/>
        <p:txBody>
          <a:bodyPr/>
          <a:lstStyle/>
          <a:p>
            <a:fld id="{6AA0B91A-04E6-438C-8ECE-AA6E2C8EC7F9}" type="slidenum">
              <a:rPr lang="en-US" smtClean="0"/>
              <a:t>12</a:t>
            </a:fld>
            <a:endParaRPr lang="en-US"/>
          </a:p>
        </p:txBody>
      </p:sp>
    </p:spTree>
    <p:extLst>
      <p:ext uri="{BB962C8B-B14F-4D97-AF65-F5344CB8AC3E}">
        <p14:creationId xmlns:p14="http://schemas.microsoft.com/office/powerpoint/2010/main" val="17738991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ltLang="en-US">
                <a:cs typeface="Calibri"/>
              </a:rPr>
              <a:t>To understand what is causing your site conditions to change or where pollution may be coming from, you must know what’s in your watershed. So… </a:t>
            </a:r>
            <a:r>
              <a:rPr lang="en-US" altLang="en-US" b="1">
                <a:cs typeface="Calibri"/>
              </a:rPr>
              <a:t>what is a watershed</a:t>
            </a:r>
            <a:r>
              <a:rPr lang="en-US" altLang="en-US">
                <a:cs typeface="Calibri"/>
              </a:rPr>
              <a:t>? </a:t>
            </a:r>
            <a:r>
              <a:rPr lang="en-US" altLang="en-US" b="1">
                <a:cs typeface="Calibri"/>
              </a:rPr>
              <a:t>It is an area of land and water that drains to a central point.</a:t>
            </a:r>
            <a:r>
              <a:rPr lang="en-US" altLang="en-US">
                <a:cs typeface="Calibri"/>
              </a:rPr>
              <a:t> Everyone lives in a WATERSHED.  </a:t>
            </a:r>
            <a:endParaRPr lang="en-US" altLang="en-US">
              <a:cs typeface="Arial" panose="020B0604020202020204" pitchFamily="34" charset="0"/>
            </a:endParaRPr>
          </a:p>
          <a:p>
            <a:endParaRPr lang="en-US"/>
          </a:p>
          <a:p>
            <a:pPr>
              <a:defRPr/>
            </a:pPr>
            <a:r>
              <a:rPr lang="en-US" altLang="en-US">
                <a:cs typeface="Calibri"/>
              </a:rPr>
              <a:t>Watersheds can vary in size. They can be as large as the Mississippi River watershed that spans from Canada to the Gulf of Mexico or as small as your back yard. Understanding your watershed can help you determine where you want to sample. </a:t>
            </a:r>
          </a:p>
          <a:p>
            <a:endParaRPr lang="en-US" altLang="en-US">
              <a:cs typeface="Arial" panose="020B0604020202020204" pitchFamily="34" charset="0"/>
            </a:endParaRPr>
          </a:p>
          <a:p>
            <a:endParaRPr lang="en-US">
              <a:cs typeface="Calibri" panose="020F0502020204030204"/>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13</a:t>
            </a:fld>
            <a:endParaRPr lang="en-US"/>
          </a:p>
        </p:txBody>
      </p:sp>
    </p:spTree>
    <p:extLst>
      <p:ext uri="{BB962C8B-B14F-4D97-AF65-F5344CB8AC3E}">
        <p14:creationId xmlns:p14="http://schemas.microsoft.com/office/powerpoint/2010/main" val="3464438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This map shows the 8 largest watersheds in South Carolina. These watersheds can be broken up into smaller watersheds at different scales with different names. The coastal basins include the Savannah, Pee Dee, Edisto, Santee and Salkehatchie.</a:t>
            </a:r>
          </a:p>
          <a:p>
            <a:endParaRPr lang="en-US">
              <a:cs typeface="Calibri"/>
            </a:endParaRPr>
          </a:p>
          <a:p>
            <a:r>
              <a:rPr lang="en-US">
                <a:solidFill>
                  <a:srgbClr val="FF0000"/>
                </a:solidFill>
                <a:cs typeface="Calibri"/>
              </a:rPr>
              <a:t>[Help your volunteers find their watershed.]</a:t>
            </a:r>
          </a:p>
          <a:p>
            <a:endParaRPr lang="en-US">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14</a:t>
            </a:fld>
            <a:endParaRPr lang="en-US"/>
          </a:p>
        </p:txBody>
      </p:sp>
    </p:spTree>
    <p:extLst>
      <p:ext uri="{BB962C8B-B14F-4D97-AF65-F5344CB8AC3E}">
        <p14:creationId xmlns:p14="http://schemas.microsoft.com/office/powerpoint/2010/main" val="30250094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Instead of using various names for the millions of watersheds, scientists use numbered codes to identify them. These codes are called hydrologic unit codes or HUCs.</a:t>
            </a:r>
          </a:p>
          <a:p>
            <a:endParaRPr lang="en-US"/>
          </a:p>
          <a:p>
            <a:r>
              <a:rPr lang="en-US"/>
              <a:t>The smaller the watershed, the larger the code. SC AAS uses 8-digit HUCs in the database. You will need this code to go with your watershed name when creating your site in the database. Use the SC Adopt-a-Stream Atlas to find your HUC or contact your trainer for help once you adopt a site. </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15</a:t>
            </a:fld>
            <a:endParaRPr lang="en-US"/>
          </a:p>
        </p:txBody>
      </p:sp>
    </p:spTree>
    <p:extLst>
      <p:ext uri="{BB962C8B-B14F-4D97-AF65-F5344CB8AC3E}">
        <p14:creationId xmlns:p14="http://schemas.microsoft.com/office/powerpoint/2010/main" val="2142596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dirty="0"/>
              <a:t>Use the NEW SC AAS Atlas to help you find your watershed name and HUC or see where existing volunteer monitoring sites are. Please be aware that new sites do not immediately show up on this map. </a:t>
            </a:r>
          </a:p>
          <a:p>
            <a:endParaRPr lang="en-US"/>
          </a:p>
          <a:p>
            <a:pPr>
              <a:defRPr/>
            </a:pPr>
            <a:r>
              <a:rPr lang="en-US" dirty="0">
                <a:solidFill>
                  <a:srgbClr val="FF0000"/>
                </a:solidFill>
                <a:cs typeface="Calibri"/>
              </a:rPr>
              <a:t>[This tool is </a:t>
            </a:r>
            <a:r>
              <a:rPr lang="en-US" u="sng" dirty="0">
                <a:solidFill>
                  <a:srgbClr val="FF0000"/>
                </a:solidFill>
                <a:cs typeface="Calibri"/>
              </a:rPr>
              <a:t>not</a:t>
            </a:r>
            <a:r>
              <a:rPr lang="en-US" dirty="0">
                <a:solidFill>
                  <a:srgbClr val="FF0000"/>
                </a:solidFill>
                <a:cs typeface="Calibri"/>
              </a:rPr>
              <a:t> </a:t>
            </a:r>
            <a:r>
              <a:rPr lang="en-US" dirty="0">
                <a:solidFill>
                  <a:srgbClr val="FF0000"/>
                </a:solidFill>
              </a:rPr>
              <a:t>in SW Handbook 1</a:t>
            </a:r>
            <a:r>
              <a:rPr lang="en-US" baseline="30000" dirty="0">
                <a:solidFill>
                  <a:srgbClr val="FF0000"/>
                </a:solidFill>
              </a:rPr>
              <a:t>st</a:t>
            </a:r>
            <a:r>
              <a:rPr lang="en-US" dirty="0">
                <a:solidFill>
                  <a:srgbClr val="FF0000"/>
                </a:solidFill>
              </a:rPr>
              <a:t> Edition. </a:t>
            </a:r>
            <a:r>
              <a:rPr lang="en-US" dirty="0">
                <a:solidFill>
                  <a:srgbClr val="FF0000"/>
                </a:solidFill>
                <a:cs typeface="Calibri"/>
              </a:rPr>
              <a:t>Visit the SC AAS Atlas and show volunteers how to access info, like water classifications and HUC-8 codes. </a:t>
            </a:r>
            <a:r>
              <a:rPr lang="en-US" dirty="0">
                <a:solidFill>
                  <a:schemeClr val="accent1"/>
                </a:solidFill>
                <a:hlinkClick r:id="rId3">
                  <a:extLst>
                    <a:ext uri="{A12FA001-AC4F-418D-AE19-62706E023703}">
                      <ahyp:hlinkClr xmlns:ahyp="http://schemas.microsoft.com/office/drawing/2018/hyperlinkcolor" val="tx"/>
                    </a:ext>
                  </a:extLst>
                </a:hlinkClick>
              </a:rPr>
              <a:t>https://gis.dhec.sc.gov/scaas/</a:t>
            </a:r>
            <a:r>
              <a:rPr lang="en-US" dirty="0">
                <a:solidFill>
                  <a:schemeClr val="accent1"/>
                </a:solidFill>
              </a:rPr>
              <a:t>.</a:t>
            </a:r>
            <a:endParaRPr lang="en-US" dirty="0">
              <a:solidFill>
                <a:schemeClr val="accent1"/>
              </a:solidFill>
              <a:cs typeface="Calibri"/>
            </a:endParaRPr>
          </a:p>
          <a:p>
            <a:pPr>
              <a:defRPr/>
            </a:pPr>
            <a:endParaRPr lang="en-US">
              <a:solidFill>
                <a:schemeClr val="accent1"/>
              </a:solidFill>
            </a:endParaRPr>
          </a:p>
          <a:p>
            <a:pPr>
              <a:defRPr/>
            </a:pPr>
            <a:r>
              <a:rPr lang="en-US" dirty="0">
                <a:solidFill>
                  <a:srgbClr val="FF0000"/>
                </a:solidFill>
              </a:rPr>
              <a:t>You can find instructions for using the Atlas by clicking the “Info” icon in the upper right-hand corner of the webpage</a:t>
            </a:r>
            <a:endParaRPr lang="en-US" dirty="0">
              <a:solidFill>
                <a:srgbClr val="FF0000"/>
              </a:solidFill>
              <a:cs typeface="Calibri"/>
            </a:endParaRPr>
          </a:p>
          <a:p>
            <a:pPr>
              <a:defRPr/>
            </a:pPr>
            <a:r>
              <a:rPr lang="en-US" dirty="0">
                <a:solidFill>
                  <a:srgbClr val="FF0000"/>
                </a:solidFill>
              </a:rPr>
              <a:t>• Change the background to a satellite view by selecting “Imagery” in the “Basemap Gallery”.</a:t>
            </a:r>
            <a:endParaRPr lang="en-US" dirty="0">
              <a:solidFill>
                <a:srgbClr val="FF0000"/>
              </a:solidFill>
              <a:cs typeface="Calibri"/>
            </a:endParaRPr>
          </a:p>
          <a:p>
            <a:pPr>
              <a:defRPr/>
            </a:pPr>
            <a:r>
              <a:rPr lang="en-US" dirty="0">
                <a:solidFill>
                  <a:srgbClr val="FF0000"/>
                </a:solidFill>
              </a:rPr>
              <a:t>• Turn layers on and off using the “Layer List”. </a:t>
            </a:r>
          </a:p>
          <a:p>
            <a:pPr>
              <a:defRPr/>
            </a:pPr>
            <a:r>
              <a:rPr lang="en-US" dirty="0">
                <a:solidFill>
                  <a:srgbClr val="FF0000"/>
                </a:solidFill>
              </a:rPr>
              <a:t>• Hover over icons to identify the tools </a:t>
            </a:r>
            <a:endParaRPr lang="en-US" dirty="0">
              <a:solidFill>
                <a:srgbClr val="FF0000"/>
              </a:solidFill>
              <a:cs typeface="Calibri"/>
            </a:endParaRPr>
          </a:p>
          <a:p>
            <a:pPr>
              <a:defRPr/>
            </a:pPr>
            <a:r>
              <a:rPr lang="en-US" dirty="0">
                <a:solidFill>
                  <a:srgbClr val="FF0000"/>
                </a:solidFill>
              </a:rPr>
              <a:t>• Click any pin on the map to view details for that location. A pop-up will display the Waterbody Name, Watershed Name, and Watershed Number (8-digit HUC). Latitude and Longitude will be displayed in the lower left-hand corner of the screen. ] </a:t>
            </a:r>
            <a:endParaRPr lang="en-US" dirty="0">
              <a:solidFill>
                <a:srgbClr val="FF0000"/>
              </a:solidFill>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16</a:t>
            </a:fld>
            <a:endParaRPr lang="en-US"/>
          </a:p>
        </p:txBody>
      </p:sp>
    </p:spTree>
    <p:extLst>
      <p:ext uri="{BB962C8B-B14F-4D97-AF65-F5344CB8AC3E}">
        <p14:creationId xmlns:p14="http://schemas.microsoft.com/office/powerpoint/2010/main" val="40631744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There are two main types of water pollution, point source and nonpoint source, that can negatively affect water quality in a watershed. Point source is where you can actually see or point to the source. Some examples of this include industrial discharges and municipal sewage treatment plants. </a:t>
            </a:r>
          </a:p>
          <a:p>
            <a:endParaRPr lang="en-US"/>
          </a:p>
          <a:p>
            <a:r>
              <a:rPr lang="en-US"/>
              <a:t>This type of pollution is regulated by DHEC. Industries, business, cities, and counties have to go through a lengthy permitting process to discharge into a waterbody. The amount and severity of point source pollution has drastically improved since the Clean Water Act was implemented 50+ years ago. This is NOT the number one threat to water quality issues…</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17</a:t>
            </a:fld>
            <a:endParaRPr lang="en-US"/>
          </a:p>
        </p:txBody>
      </p:sp>
    </p:spTree>
    <p:extLst>
      <p:ext uri="{BB962C8B-B14F-4D97-AF65-F5344CB8AC3E}">
        <p14:creationId xmlns:p14="http://schemas.microsoft.com/office/powerpoint/2010/main" val="42852525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solidFill>
                  <a:prstClr val="black"/>
                </a:solidFill>
              </a:rPr>
              <a:t>Nonpoint source pollution is the #1 cause of water quality problems in South Carolina. Nonpoint source pollution is where an individual source cannot be identified. Examples of nonpoint source pollution include erosion, stormwater runoff that can carry pollutants like fertilizers, pesticides, and animal wastes, failing septic or municipal wastewater systems, illegal dumping, and more. </a:t>
            </a:r>
            <a:endParaRPr lang="en-US"/>
          </a:p>
          <a:p>
            <a:endParaRPr lang="en-US">
              <a:solidFill>
                <a:prstClr val="black"/>
              </a:solidFill>
            </a:endParaRPr>
          </a:p>
          <a:p>
            <a:r>
              <a:rPr lang="en-US">
                <a:solidFill>
                  <a:prstClr val="black"/>
                </a:solidFill>
              </a:rPr>
              <a:t>Many impaired streams have multiple sources of this type of pollution, which makes it hard to track and hard to fix. Having more sites adopted by volunteer monitors helps us to better understand these impaired streams. </a:t>
            </a:r>
            <a:endParaRPr lang="en-US"/>
          </a:p>
          <a:p>
            <a:pPr lvl="0"/>
            <a:endParaRPr lang="en-US">
              <a:solidFill>
                <a:prstClr val="black"/>
              </a:solidFill>
            </a:endParaRPr>
          </a:p>
          <a:p>
            <a:pPr lvl="0"/>
            <a:endParaRPr lang="en-US">
              <a:solidFill>
                <a:prstClr val="black"/>
              </a:solidFill>
            </a:endParaRPr>
          </a:p>
          <a:p>
            <a:pPr lvl="0"/>
            <a:endParaRPr lang="en-US" sz="1400">
              <a:solidFill>
                <a:prstClr val="black"/>
              </a:solidFill>
            </a:endParaRPr>
          </a:p>
          <a:p>
            <a:endParaRPr lang="en-US"/>
          </a:p>
        </p:txBody>
      </p:sp>
      <p:sp>
        <p:nvSpPr>
          <p:cNvPr id="4" name="Slide Number Placeholder 3"/>
          <p:cNvSpPr>
            <a:spLocks noGrp="1"/>
          </p:cNvSpPr>
          <p:nvPr>
            <p:ph type="sldNum" sz="quarter" idx="10"/>
          </p:nvPr>
        </p:nvSpPr>
        <p:spPr/>
        <p:txBody>
          <a:bodyPr/>
          <a:lstStyle/>
          <a:p>
            <a:fld id="{6AA0B91A-04E6-438C-8ECE-AA6E2C8EC7F9}" type="slidenum">
              <a:rPr lang="en-US" smtClean="0"/>
              <a:t>18</a:t>
            </a:fld>
            <a:endParaRPr lang="en-US"/>
          </a:p>
        </p:txBody>
      </p:sp>
    </p:spTree>
    <p:extLst>
      <p:ext uri="{BB962C8B-B14F-4D97-AF65-F5344CB8AC3E}">
        <p14:creationId xmlns:p14="http://schemas.microsoft.com/office/powerpoint/2010/main" val="28894550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Many “pollutants” in a stream are natural and only considered a pollutant when their presence is impairing a waterway’s ability to maintain life or threatens users. Therefore, monitoring helps identify possible pollution or ongoing changes. Some of the most common impairments include bacteria, sediment, and temperature. We will discuss how we monitor for these impairments in future slides. If you want to learn more about waters in SC that don't meet state standards or see shellfish restrictions, explore SC DHEC's 303(d) list of impaired waters. </a:t>
            </a:r>
          </a:p>
          <a:p>
            <a:pPr>
              <a:defRPr/>
            </a:pPr>
            <a:endParaRPr lang="en-US">
              <a:solidFill>
                <a:srgbClr val="FF0000"/>
              </a:solidFill>
              <a:cs typeface="Calibri"/>
            </a:endParaRPr>
          </a:p>
          <a:p>
            <a:pPr>
              <a:defRPr/>
            </a:pPr>
            <a:r>
              <a:rPr lang="en-US">
                <a:solidFill>
                  <a:srgbClr val="FF0000"/>
                </a:solidFill>
                <a:cs typeface="Calibri"/>
              </a:rPr>
              <a:t>[</a:t>
            </a:r>
            <a:r>
              <a:rPr lang="en-US">
                <a:hlinkClick r:id="rId3"/>
              </a:rPr>
              <a:t>https://scdhec.gov/bow/south-carolina-303d-list-impaired-waters-tmdls</a:t>
            </a:r>
            <a:r>
              <a:rPr lang="en-US">
                <a:solidFill>
                  <a:srgbClr val="FF0000"/>
                </a:solidFill>
              </a:rPr>
              <a:t>]</a:t>
            </a:r>
            <a:endParaRPr lang="en-US">
              <a:solidFill>
                <a:srgbClr val="FF0000"/>
              </a:solidFill>
              <a:cs typeface="Calibri"/>
            </a:endParaRPr>
          </a:p>
          <a:p>
            <a:pPr>
              <a:defRPr/>
            </a:pPr>
            <a:endParaRPr lang="en-US">
              <a:cs typeface="Calibri"/>
            </a:endParaRPr>
          </a:p>
          <a:p>
            <a:pPr>
              <a:defRPr/>
            </a:pPr>
            <a:endParaRPr lang="en-US">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19</a:t>
            </a:fld>
            <a:endParaRPr lang="en-US"/>
          </a:p>
        </p:txBody>
      </p:sp>
    </p:spTree>
    <p:extLst>
      <p:ext uri="{BB962C8B-B14F-4D97-AF65-F5344CB8AC3E}">
        <p14:creationId xmlns:p14="http://schemas.microsoft.com/office/powerpoint/2010/main" val="3648998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solidFill>
                  <a:srgbClr val="FF0000"/>
                </a:solidFill>
              </a:rPr>
              <a:t>**** Notes with brackets [</a:t>
            </a:r>
            <a:r>
              <a:rPr lang="en-US" err="1">
                <a:solidFill>
                  <a:srgbClr val="FF0000"/>
                </a:solidFill>
              </a:rPr>
              <a:t>xyz</a:t>
            </a:r>
            <a:r>
              <a:rPr lang="en-US">
                <a:solidFill>
                  <a:srgbClr val="FF0000"/>
                </a:solidFill>
              </a:rPr>
              <a:t>] are reminders for trainers only and should NOT be read out loud****</a:t>
            </a:r>
          </a:p>
          <a:p>
            <a:endParaRPr lang="en-US">
              <a:cs typeface="Calibri"/>
            </a:endParaRPr>
          </a:p>
          <a:p>
            <a:r>
              <a:rPr lang="en-US">
                <a:solidFill>
                  <a:srgbClr val="FF0000"/>
                </a:solidFill>
              </a:rPr>
              <a:t>[Welcome volunteers. Introduce yourself.] </a:t>
            </a:r>
            <a:endParaRPr lang="en-US">
              <a:solidFill>
                <a:srgbClr val="FF0000"/>
              </a:solidFill>
              <a:cs typeface="Calibri"/>
            </a:endParaRPr>
          </a:p>
          <a:p>
            <a:pPr marL="0" indent="0">
              <a:buFont typeface="Arial" panose="020B0604020202020204" pitchFamily="34" charset="0"/>
              <a:buNone/>
            </a:pPr>
            <a:endParaRPr lang="en-US"/>
          </a:p>
          <a:p>
            <a:r>
              <a:rPr lang="en-US"/>
              <a:t>Hello and welcome to South Carolina Adopt-a-Stream’s Tidal Saltwater Monitoring workshop. Today marks the start of your certification to become an active volunteer water quality monitor. We will cover some basic water quality information, go over monitoring protocols, and show you resources to help you learn about the waterway you may adopt. </a:t>
            </a:r>
          </a:p>
          <a:p>
            <a:endParaRPr lang="en-US">
              <a:solidFill>
                <a:srgbClr val="FF0000"/>
              </a:solidFill>
              <a:cs typeface="Calibri" panose="020F0502020204030204"/>
            </a:endParaRPr>
          </a:p>
          <a:p>
            <a:pPr marL="0" indent="0">
              <a:buFont typeface="Arial" panose="020B0604020202020204" pitchFamily="34" charset="0"/>
              <a:buNone/>
            </a:pPr>
            <a:r>
              <a:rPr lang="en-US">
                <a:solidFill>
                  <a:srgbClr val="FF0000"/>
                </a:solidFill>
              </a:rPr>
              <a:t>[Go over any logistics info: Where are bathrooms? When is the first break? Did everyone get signed in and have a way to take notes?]  </a:t>
            </a:r>
            <a:endParaRPr lang="en-US">
              <a:solidFill>
                <a:srgbClr val="FF0000"/>
              </a:solidFill>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2</a:t>
            </a:fld>
            <a:endParaRPr lang="en-US"/>
          </a:p>
        </p:txBody>
      </p:sp>
    </p:spTree>
    <p:extLst>
      <p:ext uri="{BB962C8B-B14F-4D97-AF65-F5344CB8AC3E}">
        <p14:creationId xmlns:p14="http://schemas.microsoft.com/office/powerpoint/2010/main" val="3955954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a:t>This online application </a:t>
            </a:r>
            <a:r>
              <a:rPr lang="en-US">
                <a:solidFill>
                  <a:srgbClr val="92D050"/>
                </a:solidFill>
              </a:rPr>
              <a:t>(detailed on page 21-29)</a:t>
            </a:r>
            <a:r>
              <a:rPr lang="en-US"/>
              <a:t>, called the SC Watershed Atlas, can be used to find additional information about your watershed such as impaired sites, discharge permits, trout waters, state water quality monitoring sites, and more. </a:t>
            </a:r>
            <a:r>
              <a:rPr lang="en-US" altLang="en-US">
                <a:cs typeface="Calibri"/>
              </a:rPr>
              <a:t>It has 90+ different layers of data that can be turned on or off to make maps that can be printed or referenced for data sharing. </a:t>
            </a:r>
            <a:r>
              <a:rPr lang="en-US"/>
              <a:t>Video tutorials of this tool can be found on our website’s Resources &amp; Materials page.</a:t>
            </a:r>
            <a:endParaRPr lang="en-US">
              <a:cs typeface="Calibri"/>
            </a:endParaRPr>
          </a:p>
          <a:p>
            <a:pPr>
              <a:defRPr/>
            </a:pPr>
            <a:endParaRPr lang="en-US">
              <a:cs typeface="Calibri"/>
            </a:endParaRPr>
          </a:p>
          <a:p>
            <a:pPr>
              <a:defRPr/>
            </a:pPr>
            <a:r>
              <a:rPr lang="en-US" altLang="en-US">
                <a:solidFill>
                  <a:srgbClr val="FF0000"/>
                </a:solidFill>
                <a:cs typeface="Calibri"/>
              </a:rPr>
              <a:t>[Reference links only....do not display tool or tutorial at workshop. </a:t>
            </a:r>
            <a:endParaRPr lang="en-US">
              <a:solidFill>
                <a:srgbClr val="FF0000"/>
              </a:solidFill>
              <a:cs typeface="Calibri"/>
            </a:endParaRPr>
          </a:p>
          <a:p>
            <a:pPr>
              <a:defRPr/>
            </a:pPr>
            <a:endParaRPr lang="en-US" altLang="en-US">
              <a:solidFill>
                <a:srgbClr val="FF0000"/>
              </a:solidFill>
              <a:cs typeface="Calibri"/>
            </a:endParaRPr>
          </a:p>
          <a:p>
            <a:pPr>
              <a:defRPr/>
            </a:pPr>
            <a:r>
              <a:rPr lang="en-US">
                <a:solidFill>
                  <a:srgbClr val="FF0000"/>
                </a:solidFill>
              </a:rPr>
              <a:t>YouTube Tutorial </a:t>
            </a:r>
            <a:r>
              <a:rPr lang="en-US">
                <a:hlinkClick r:id="rId3"/>
              </a:rPr>
              <a:t>https://youtu.be/oG5E6sXGnpk?si=A3FHM-oepvI2eUKG</a:t>
            </a:r>
            <a:r>
              <a:rPr lang="en-US"/>
              <a:t> </a:t>
            </a:r>
            <a:endParaRPr lang="en-US">
              <a:cs typeface="Calibri"/>
            </a:endParaRPr>
          </a:p>
          <a:p>
            <a:pPr>
              <a:defRPr/>
            </a:pPr>
            <a:endParaRPr lang="en-US" altLang="en-US">
              <a:cs typeface="Calibri"/>
            </a:endParaRPr>
          </a:p>
          <a:p>
            <a:pPr>
              <a:defRPr/>
            </a:pPr>
            <a:r>
              <a:rPr lang="en-US" altLang="en-US">
                <a:solidFill>
                  <a:srgbClr val="FF0000"/>
                </a:solidFill>
                <a:cs typeface="Calibri"/>
              </a:rPr>
              <a:t>Watershed Atlas - </a:t>
            </a:r>
            <a:r>
              <a:rPr lang="en-US" altLang="en-US">
                <a:cs typeface="Calibri"/>
                <a:hlinkClick r:id="rId4"/>
              </a:rPr>
              <a:t>https://gis.dhec.sc.gov/watersheds/</a:t>
            </a:r>
            <a:r>
              <a:rPr lang="en-US" altLang="en-US">
                <a:cs typeface="Calibri"/>
              </a:rPr>
              <a:t> </a:t>
            </a:r>
            <a:r>
              <a:rPr lang="en-US" altLang="en-US">
                <a:solidFill>
                  <a:srgbClr val="FF0000"/>
                </a:solidFill>
                <a:cs typeface="Calibri"/>
              </a:rPr>
              <a:t>]    </a:t>
            </a:r>
            <a:endParaRPr lang="en-US">
              <a:solidFill>
                <a:srgbClr val="FF0000"/>
              </a:solidFill>
              <a:cs typeface="Calibri"/>
            </a:endParaRPr>
          </a:p>
          <a:p>
            <a:endParaRPr lang="en-US"/>
          </a:p>
          <a:p>
            <a:endParaRPr lang="en-US">
              <a:cs typeface="Calibri"/>
            </a:endParaRPr>
          </a:p>
          <a:p>
            <a:endParaRPr lang="en-US">
              <a:cs typeface="Arial" panose="020B0604020202020204" pitchFamily="34" charset="0"/>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20</a:t>
            </a:fld>
            <a:endParaRPr lang="en-US"/>
          </a:p>
        </p:txBody>
      </p:sp>
    </p:spTree>
    <p:extLst>
      <p:ext uri="{BB962C8B-B14F-4D97-AF65-F5344CB8AC3E}">
        <p14:creationId xmlns:p14="http://schemas.microsoft.com/office/powerpoint/2010/main" val="159151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a:solidFill>
                  <a:schemeClr val="tx1"/>
                </a:solidFill>
                <a:latin typeface="+mn-lt"/>
                <a:ea typeface="+mn-ea"/>
                <a:cs typeface="+mn-cs"/>
              </a:rPr>
              <a:t>Establishing a freshwater-saltwater divide can be difficult to define statewide, as there is a transition zone between the two water types. This zone will shift inland with rising tides and moon phase, and oceanward with heavy rain events. A very rough estimate of the freshwater/saltwater boundary is Highway 17 in South Carolina’s coastal counties.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lang="en-US" b="0" i="0" u="none" strike="noStrike" kern="1200" baseline="0">
                <a:solidFill>
                  <a:schemeClr val="tx1"/>
                </a:solidFill>
                <a:latin typeface="+mn-lt"/>
                <a:ea typeface="+mn-ea"/>
                <a:cs typeface="+mn-cs"/>
              </a:rPr>
              <a:t>The definitive factor of whether you are in a tidal saltwater or freshwater waterbody is the salinity reading. Any water with greater than 0.5 ppt salinity can be monitored using our tidal saltwater monitoring protocol. We will go over this process more later. </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A very rough estimate of the freshwater/saltwater boundary is Highway 17 in South Carolina’s coastal counties. The red squares are the exceptions. </a:t>
            </a:r>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21</a:t>
            </a:fld>
            <a:endParaRPr lang="en-US"/>
          </a:p>
        </p:txBody>
      </p:sp>
    </p:spTree>
    <p:extLst>
      <p:ext uri="{BB962C8B-B14F-4D97-AF65-F5344CB8AC3E}">
        <p14:creationId xmlns:p14="http://schemas.microsoft.com/office/powerpoint/2010/main" val="1908258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Half of our US population lives in coastal areas. South Carolina now has a steady growth rate, closely tied to new industries building in coastal SC. </a:t>
            </a:r>
          </a:p>
          <a:p>
            <a:endParaRPr lang="en-US"/>
          </a:p>
          <a:p>
            <a:r>
              <a:rPr lang="en-US"/>
              <a:t>Increases in human activity can </a:t>
            </a:r>
            <a:r>
              <a:rPr lang="en-US" b="0" i="0" u="none" strike="noStrike" kern="1200" baseline="0">
                <a:solidFill>
                  <a:schemeClr val="tx1"/>
                </a:solidFill>
                <a:latin typeface="+mn-lt"/>
                <a:ea typeface="+mn-ea"/>
                <a:cs typeface="+mn-cs"/>
              </a:rPr>
              <a:t>negatively affect water quantity and quality because of point and nonpoint source pollution. AAS volunteers play an important role in tracking </a:t>
            </a:r>
            <a:r>
              <a:rPr lang="en-US"/>
              <a:t>nonpoint source pollution and</a:t>
            </a:r>
            <a:r>
              <a:rPr lang="en-US" b="0" i="0" u="none" strike="noStrike" kern="1200" baseline="0">
                <a:solidFill>
                  <a:schemeClr val="tx1"/>
                </a:solidFill>
                <a:latin typeface="+mn-lt"/>
                <a:ea typeface="+mn-ea"/>
                <a:cs typeface="+mn-cs"/>
              </a:rPr>
              <a:t> monitoring water quality.</a:t>
            </a:r>
            <a:r>
              <a:rPr lang="en-US"/>
              <a:t> </a:t>
            </a:r>
            <a:endParaRPr lang="en-US" b="0" i="0" u="none" strike="noStrike" kern="1200" baseline="0">
              <a:solidFill>
                <a:schemeClr val="tx1"/>
              </a:solidFill>
              <a:latin typeface="+mn-lt"/>
              <a:ea typeface="+mn-ea"/>
              <a:cs typeface="+mn-cs"/>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22</a:t>
            </a:fld>
            <a:endParaRPr lang="en-US"/>
          </a:p>
        </p:txBody>
      </p:sp>
    </p:spTree>
    <p:extLst>
      <p:ext uri="{BB962C8B-B14F-4D97-AF65-F5344CB8AC3E}">
        <p14:creationId xmlns:p14="http://schemas.microsoft.com/office/powerpoint/2010/main" val="30362966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a:latin typeface="+mn-lt"/>
                <a:ea typeface="+mn-ea"/>
                <a:cs typeface="+mn-cs"/>
              </a:rPr>
              <a:t>The salt marsh-tidal creek ecosystem is a highly productive coastal wetland that occurs between upland areas and estuaries, where fresh and saltwater mix. South Carolina has more than 300,000</a:t>
            </a:r>
            <a:r>
              <a:rPr lang="en-US"/>
              <a:t> acres of salt marshes. </a:t>
            </a:r>
            <a:r>
              <a:rPr lang="en-US" b="0" i="0" u="none" strike="noStrike" kern="1200" baseline="0">
                <a:latin typeface="+mn-lt"/>
                <a:ea typeface="+mn-ea"/>
                <a:cs typeface="+mn-cs"/>
              </a:rPr>
              <a:t>Coastal marshes, like freshwater wetlands, have an important role in absorbing flood waters, excess nutrients, and pollution. </a:t>
            </a:r>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23</a:t>
            </a:fld>
            <a:endParaRPr lang="en-US"/>
          </a:p>
        </p:txBody>
      </p:sp>
    </p:spTree>
    <p:extLst>
      <p:ext uri="{BB962C8B-B14F-4D97-AF65-F5344CB8AC3E}">
        <p14:creationId xmlns:p14="http://schemas.microsoft.com/office/powerpoint/2010/main" val="16623510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The surface of the salt marsh is underwater at high tide and dry at low tide. A finger-like network of tidal creeks winds through the marsh, allowing for the movement of tidal water onto the marsh surface and back into the estuary. </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As the waters rise and recede, the tide can change the water salinity, temperature, dissolved oxygen levels, and transparency. Saltwater marshes are ever-changing ecosystems!</a:t>
            </a:r>
            <a:endParaRPr lang="en-US"/>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At low tide, the area may have a sulfur or rotten-egg smell which is completely normal. This smell should NOT be recorded in the database. </a:t>
            </a:r>
          </a:p>
        </p:txBody>
      </p:sp>
      <p:sp>
        <p:nvSpPr>
          <p:cNvPr id="5" name="Slide Number Placeholder 4"/>
          <p:cNvSpPr>
            <a:spLocks noGrp="1"/>
          </p:cNvSpPr>
          <p:nvPr>
            <p:ph type="sldNum" sz="quarter" idx="5"/>
          </p:nvPr>
        </p:nvSpPr>
        <p:spPr/>
        <p:txBody>
          <a:bodyPr/>
          <a:lstStyle/>
          <a:p>
            <a:fld id="{6AA0B91A-04E6-438C-8ECE-AA6E2C8EC7F9}" type="slidenum">
              <a:rPr lang="en-US" smtClean="0"/>
              <a:t>24</a:t>
            </a:fld>
            <a:endParaRPr lang="en-US"/>
          </a:p>
        </p:txBody>
      </p:sp>
    </p:spTree>
    <p:extLst>
      <p:ext uri="{BB962C8B-B14F-4D97-AF65-F5344CB8AC3E}">
        <p14:creationId xmlns:p14="http://schemas.microsoft.com/office/powerpoint/2010/main" val="36696394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Daily tide cycles are ever changing and will alter the parameters that we monito. Most seashores have 4 tides every day (2 high and 2 low). Changes in tides can be drastic or unnoticeable depending on your site location.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SC DHEC offers yearly tide change tables in collaboration with NOAA data. </a:t>
            </a:r>
            <a:r>
              <a:rPr lang="en-US" b="0" i="0" kern="1200">
                <a:solidFill>
                  <a:schemeClr val="tx1"/>
                </a:solidFill>
                <a:effectLst/>
                <a:latin typeface="+mn-lt"/>
                <a:ea typeface="+mn-ea"/>
                <a:cs typeface="+mn-cs"/>
              </a:rPr>
              <a:t>You can download or print a copy for your reference.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kern="1200">
                <a:solidFill>
                  <a:srgbClr val="FF0000"/>
                </a:solidFill>
                <a:effectLst/>
                <a:latin typeface="+mn-lt"/>
                <a:ea typeface="+mn-ea"/>
                <a:cs typeface="+mn-cs"/>
              </a:rPr>
              <a:t>[Optional: 2024 Tide Chart here:</a:t>
            </a:r>
            <a:r>
              <a:rPr lang="en-US" b="0" i="0" kern="1200">
                <a:solidFill>
                  <a:schemeClr val="tx1"/>
                </a:solidFill>
                <a:effectLst/>
                <a:latin typeface="+mn-lt"/>
                <a:ea typeface="+mn-ea"/>
                <a:cs typeface="+mn-cs"/>
              </a:rPr>
              <a:t> </a:t>
            </a:r>
            <a:r>
              <a:rPr lang="en-US">
                <a:hlinkClick r:id="rId3"/>
              </a:rPr>
              <a:t>https://scdhec.gov/environment/your-water-coast/ocean-coastal-resource-management-ocrm/tide-tables</a:t>
            </a:r>
            <a:r>
              <a:rPr lang="en-US">
                <a:solidFill>
                  <a:srgbClr val="FF0000"/>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25</a:t>
            </a:fld>
            <a:endParaRPr lang="en-US"/>
          </a:p>
        </p:txBody>
      </p:sp>
    </p:spTree>
    <p:extLst>
      <p:ext uri="{BB962C8B-B14F-4D97-AF65-F5344CB8AC3E}">
        <p14:creationId xmlns:p14="http://schemas.microsoft.com/office/powerpoint/2010/main" val="2947924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Freshwater </a:t>
            </a:r>
            <a:r>
              <a:rPr lang="en-US" kern="1200">
                <a:solidFill>
                  <a:schemeClr val="tx1"/>
                </a:solidFill>
                <a:effectLst/>
                <a:latin typeface="+mn-lt"/>
                <a:ea typeface="+mn-ea"/>
                <a:cs typeface="+mn-cs"/>
              </a:rPr>
              <a:t>and saltwater </a:t>
            </a:r>
            <a:r>
              <a:rPr lang="en-US"/>
              <a:t>have different physical properties. </a:t>
            </a:r>
            <a:r>
              <a:rPr lang="en-US" kern="1200">
                <a:solidFill>
                  <a:schemeClr val="tx1"/>
                </a:solidFill>
                <a:effectLst/>
                <a:latin typeface="+mn-lt"/>
                <a:ea typeface="+mn-ea"/>
                <a:cs typeface="+mn-cs"/>
              </a:rPr>
              <a:t>Saltwater is more dense than freshwater, which can lead to periods of time where the freshwater sits on top of the saltwater. This period varies based on the tide cycle and the shape of the waterway that is monitored. This layering is called stratification.</a:t>
            </a:r>
            <a:r>
              <a:rPr lang="en-US"/>
              <a:t> </a:t>
            </a:r>
            <a:endParaRPr lang="en-US" kern="1200">
              <a:solidFill>
                <a:schemeClr val="tx1"/>
              </a:solidFill>
              <a:effectLst/>
              <a:latin typeface="+mn-lt"/>
              <a:ea typeface="+mn-ea"/>
              <a:cs typeface="+mn-cs"/>
            </a:endParaRPr>
          </a:p>
          <a:p>
            <a:endParaRPr lang="en-US" kern="1200">
              <a:solidFill>
                <a:schemeClr val="tx1"/>
              </a:solidFill>
              <a:effectLst/>
              <a:latin typeface="+mn-lt"/>
              <a:ea typeface="+mn-ea"/>
              <a:cs typeface="+mn-cs"/>
            </a:endParaRPr>
          </a:p>
          <a:p>
            <a:r>
              <a:rPr lang="en-US" kern="1200">
                <a:solidFill>
                  <a:schemeClr val="tx1"/>
                </a:solidFill>
                <a:effectLst/>
                <a:latin typeface="+mn-lt"/>
                <a:ea typeface="+mn-ea"/>
                <a:cs typeface="+mn-cs"/>
              </a:rPr>
              <a:t>When water is stratified, sampling at different depths can lead to variable results of temperature, salinity and dissolved oxygen. </a:t>
            </a:r>
            <a:r>
              <a:rPr lang="en-US"/>
              <a:t>It is best to sample </a:t>
            </a:r>
            <a:r>
              <a:rPr lang="en-US" b="1"/>
              <a:t>1 foot below the water surface </a:t>
            </a:r>
            <a:r>
              <a:rPr lang="en-US"/>
              <a:t>for a more evenly mixed sample. </a:t>
            </a:r>
          </a:p>
          <a:p>
            <a:endParaRPr lang="en-US"/>
          </a:p>
          <a:p>
            <a:r>
              <a:rPr lang="en-US" kern="1200">
                <a:solidFill>
                  <a:schemeClr val="tx1"/>
                </a:solidFill>
                <a:effectLst/>
                <a:latin typeface="+mn-lt"/>
                <a:ea typeface="+mn-ea"/>
                <a:cs typeface="+mn-cs"/>
              </a:rPr>
              <a:t>Changing seasons, tides, significant rain events</a:t>
            </a:r>
            <a:r>
              <a:rPr lang="en-US"/>
              <a:t>,</a:t>
            </a:r>
            <a:r>
              <a:rPr lang="en-US" kern="1200">
                <a:solidFill>
                  <a:schemeClr val="tx1"/>
                </a:solidFill>
                <a:effectLst/>
                <a:latin typeface="+mn-lt"/>
                <a:ea typeface="+mn-ea"/>
                <a:cs typeface="+mn-cs"/>
              </a:rPr>
              <a:t> and wind can lead to a mixing of freshwater and saltwater. In a well mixed estuary, the salinity doesn’t change with depth.</a:t>
            </a:r>
            <a:endParaRPr lang="en-US" kern="1200">
              <a:solidFill>
                <a:schemeClr val="tx1"/>
              </a:solidFill>
              <a:effectLst/>
              <a:latin typeface="+mn-lt"/>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26</a:t>
            </a:fld>
            <a:endParaRPr lang="en-US"/>
          </a:p>
        </p:txBody>
      </p:sp>
    </p:spTree>
    <p:extLst>
      <p:ext uri="{BB962C8B-B14F-4D97-AF65-F5344CB8AC3E}">
        <p14:creationId xmlns:p14="http://schemas.microsoft.com/office/powerpoint/2010/main" val="32732659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rgbClr val="92D050"/>
                </a:solidFill>
              </a:rPr>
              <a:t>Page 30.</a:t>
            </a:r>
          </a:p>
        </p:txBody>
      </p:sp>
      <p:sp>
        <p:nvSpPr>
          <p:cNvPr id="4" name="Slide Number Placeholder 3"/>
          <p:cNvSpPr>
            <a:spLocks noGrp="1"/>
          </p:cNvSpPr>
          <p:nvPr>
            <p:ph type="sldNum" sz="quarter" idx="10"/>
          </p:nvPr>
        </p:nvSpPr>
        <p:spPr/>
        <p:txBody>
          <a:bodyPr/>
          <a:lstStyle/>
          <a:p>
            <a:fld id="{6AA0B91A-04E6-438C-8ECE-AA6E2C8EC7F9}" type="slidenum">
              <a:rPr lang="en-US" smtClean="0"/>
              <a:t>27</a:t>
            </a:fld>
            <a:endParaRPr lang="en-US"/>
          </a:p>
        </p:txBody>
      </p:sp>
    </p:spTree>
    <p:extLst>
      <p:ext uri="{BB962C8B-B14F-4D97-AF65-F5344CB8AC3E}">
        <p14:creationId xmlns:p14="http://schemas.microsoft.com/office/powerpoint/2010/main" val="2828348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550B6-8511-D7EB-B124-4ECEEE76B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D626B-F0BA-0C14-5F14-B543A27E538A}"/>
              </a:ext>
            </a:extLst>
          </p:cNvPr>
          <p:cNvSpPr>
            <a:spLocks noGrp="1" noRot="1" noChangeAspect="1"/>
          </p:cNvSpPr>
          <p:nvPr>
            <p:ph type="sldImg"/>
          </p:nvPr>
        </p:nvSpPr>
        <p:spPr>
          <a:xfrm>
            <a:off x="701675" y="466725"/>
            <a:ext cx="4270375" cy="3203575"/>
          </a:xfrm>
        </p:spPr>
      </p:sp>
      <p:sp>
        <p:nvSpPr>
          <p:cNvPr id="3" name="Notes Placeholder 2">
            <a:extLst>
              <a:ext uri="{FF2B5EF4-FFF2-40B4-BE49-F238E27FC236}">
                <a16:creationId xmlns:a16="http://schemas.microsoft.com/office/drawing/2014/main" id="{C185F49C-13F9-BF60-7B31-40CE8DFA8FC0}"/>
              </a:ext>
            </a:extLst>
          </p:cNvPr>
          <p:cNvSpPr>
            <a:spLocks noGrp="1"/>
          </p:cNvSpPr>
          <p:nvPr>
            <p:ph type="body" idx="1"/>
          </p:nvPr>
        </p:nvSpPr>
        <p:spPr/>
        <p:txBody>
          <a:bodyPr/>
          <a:lstStyle/>
          <a:p>
            <a:r>
              <a:rPr lang="en-US"/>
              <a:t>Volunteers can choose to adopt a site of their choice, can ask a trainer where to monitor, or can adopt a historical site that a previous volunteer is no longer monitoring. </a:t>
            </a:r>
            <a:endParaRPr lang="en-US">
              <a:cs typeface="Calibri" panose="020F0502020204030204"/>
            </a:endParaRPr>
          </a:p>
          <a:p>
            <a:endParaRPr lang="en-US">
              <a:cs typeface="Calibri" panose="020F0502020204030204"/>
            </a:endParaRPr>
          </a:p>
          <a:p>
            <a:r>
              <a:rPr lang="en-US">
                <a:cs typeface="Calibri" panose="020F0502020204030204"/>
              </a:rPr>
              <a:t>If you are unsure about whether your site is tidal saltwater or freshwater, you can use the SC Watershed Atlas to check its classification, or check the salinity with your refractometer. As a reminder, a tidal saltwater site has a salinity of over 0.5 ppt. </a:t>
            </a:r>
          </a:p>
          <a:p>
            <a:endParaRPr lang="en-US">
              <a:cs typeface="Calibri" panose="020F0502020204030204"/>
            </a:endParaRPr>
          </a:p>
          <a:p>
            <a:r>
              <a:rPr lang="en-US">
                <a:cs typeface="Calibri" panose="020F0502020204030204"/>
              </a:rPr>
              <a:t>Ensure that the site is easy access. This could mean sampling from a dock, pier, landing, or even a boat. DO NOT enter the marsh! </a:t>
            </a:r>
          </a:p>
          <a:p>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5" name="Slide Number Placeholder 4">
            <a:extLst>
              <a:ext uri="{FF2B5EF4-FFF2-40B4-BE49-F238E27FC236}">
                <a16:creationId xmlns:a16="http://schemas.microsoft.com/office/drawing/2014/main" id="{6E3439A8-8945-FE7B-7AC5-9FB515B311D4}"/>
              </a:ext>
            </a:extLst>
          </p:cNvPr>
          <p:cNvSpPr>
            <a:spLocks noGrp="1"/>
          </p:cNvSpPr>
          <p:nvPr>
            <p:ph type="sldNum" sz="quarter" idx="5"/>
          </p:nvPr>
        </p:nvSpPr>
        <p:spPr/>
        <p:txBody>
          <a:bodyPr/>
          <a:lstStyle/>
          <a:p>
            <a:fld id="{6AA0B91A-04E6-438C-8ECE-AA6E2C8EC7F9}" type="slidenum">
              <a:rPr lang="en-US" smtClean="0"/>
              <a:t>28</a:t>
            </a:fld>
            <a:endParaRPr lang="en-US"/>
          </a:p>
        </p:txBody>
      </p:sp>
    </p:spTree>
    <p:extLst>
      <p:ext uri="{BB962C8B-B14F-4D97-AF65-F5344CB8AC3E}">
        <p14:creationId xmlns:p14="http://schemas.microsoft.com/office/powerpoint/2010/main" val="18906307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06400"/>
            <a:ext cx="4181475" cy="3136900"/>
          </a:xfrm>
        </p:spPr>
      </p:sp>
      <p:sp>
        <p:nvSpPr>
          <p:cNvPr id="3" name="Notes Placeholder 2"/>
          <p:cNvSpPr>
            <a:spLocks noGrp="1"/>
          </p:cNvSpPr>
          <p:nvPr>
            <p:ph type="body" idx="1"/>
          </p:nvPr>
        </p:nvSpPr>
        <p:spPr/>
        <p:txBody>
          <a:bodyPr/>
          <a:lstStyle/>
          <a:p>
            <a:r>
              <a:rPr lang="en-US"/>
              <a:t>For Adopt-a-Stream monitoring, volunteers always sample at the same location and roughly the same time of day during daylight hours. Keep in mind that measurements of certain parameters can vary at different times of the day and in different parts of the stream. Remember to visit the site </a:t>
            </a:r>
            <a:r>
              <a:rPr lang="en-US" b="1"/>
              <a:t>monthly </a:t>
            </a:r>
            <a:r>
              <a:rPr lang="en-US"/>
              <a:t>to collect and submit monitoring data.  </a:t>
            </a:r>
          </a:p>
          <a:p>
            <a:endParaRPr lang="en-US">
              <a:solidFill>
                <a:srgbClr val="FF0000"/>
              </a:solidFill>
            </a:endParaRPr>
          </a:p>
          <a:p>
            <a:r>
              <a:rPr lang="en-US">
                <a:solidFill>
                  <a:srgbClr val="FF0000"/>
                </a:solidFill>
              </a:rPr>
              <a:t>[For example, you do not have to sample at exactly 10:53 AM but if you normally sample around 11:00 AM, don't go out at 5:00 PM.]</a:t>
            </a:r>
          </a:p>
          <a:p>
            <a:endParaRPr lang="en-US" sz="1400">
              <a:cs typeface="Calibri" panose="020F0502020204030204"/>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29</a:t>
            </a:fld>
            <a:endParaRPr lang="en-US"/>
          </a:p>
        </p:txBody>
      </p:sp>
    </p:spTree>
    <p:extLst>
      <p:ext uri="{BB962C8B-B14F-4D97-AF65-F5344CB8AC3E}">
        <p14:creationId xmlns:p14="http://schemas.microsoft.com/office/powerpoint/2010/main" val="3920726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rgbClr val="FF0000"/>
                </a:solidFill>
              </a:rPr>
              <a:t>[Ask volunteers: </a:t>
            </a:r>
          </a:p>
          <a:p>
            <a:pPr marL="171450" indent="-171450">
              <a:buFont typeface="Arial" panose="020B0604020202020204" pitchFamily="34" charset="0"/>
              <a:buChar char="•"/>
            </a:pPr>
            <a:r>
              <a:rPr lang="en-US">
                <a:solidFill>
                  <a:srgbClr val="FF0000"/>
                </a:solidFill>
              </a:rPr>
              <a:t>Who they are/what they do</a:t>
            </a:r>
          </a:p>
          <a:p>
            <a:pPr marL="171450" indent="-171450">
              <a:buFont typeface="Arial" panose="020B0604020202020204" pitchFamily="34" charset="0"/>
              <a:buChar char="•"/>
            </a:pPr>
            <a:r>
              <a:rPr lang="en-US">
                <a:solidFill>
                  <a:srgbClr val="FF0000"/>
                </a:solidFill>
              </a:rPr>
              <a:t>Why they have come to the training</a:t>
            </a:r>
          </a:p>
          <a:p>
            <a:pPr marL="171450" indent="-171450">
              <a:buFont typeface="Arial" panose="020B0604020202020204" pitchFamily="34" charset="0"/>
              <a:buChar char="•"/>
            </a:pPr>
            <a:r>
              <a:rPr lang="en-US">
                <a:solidFill>
                  <a:srgbClr val="FF0000"/>
                </a:solidFill>
              </a:rPr>
              <a:t>Where they will monitor (if known)]</a:t>
            </a:r>
          </a:p>
          <a:p>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3</a:t>
            </a:fld>
            <a:endParaRPr lang="en-US"/>
          </a:p>
        </p:txBody>
      </p:sp>
    </p:spTree>
    <p:extLst>
      <p:ext uri="{BB962C8B-B14F-4D97-AF65-F5344CB8AC3E}">
        <p14:creationId xmlns:p14="http://schemas.microsoft.com/office/powerpoint/2010/main" val="443056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When monitoring, you’ll need to fill out the datasheet entirely or enter data directly in the SC AAS Database from your mobile device. Datasheets can be found and printed from our website, or there is a back-up copy in the back of your handbook [note: as of 1/24 the handbook includes an outdated version].</a:t>
            </a:r>
          </a:p>
          <a:p>
            <a:endParaRPr lang="en-US">
              <a:solidFill>
                <a:srgbClr val="FF0000"/>
              </a:solidFill>
            </a:endParaRPr>
          </a:p>
          <a:p>
            <a:r>
              <a:rPr lang="en-US">
                <a:solidFill>
                  <a:srgbClr val="FF0000"/>
                </a:solidFill>
                <a:cs typeface="Calibri" panose="020F0502020204030204"/>
              </a:rPr>
              <a:t>[Do not go into database process here. Explain groups in more detail when showing database later in PowerPoint.]</a:t>
            </a:r>
          </a:p>
        </p:txBody>
      </p:sp>
      <p:sp>
        <p:nvSpPr>
          <p:cNvPr id="4" name="Slide Number Placeholder 3"/>
          <p:cNvSpPr>
            <a:spLocks noGrp="1"/>
          </p:cNvSpPr>
          <p:nvPr>
            <p:ph type="sldNum" sz="quarter" idx="10"/>
          </p:nvPr>
        </p:nvSpPr>
        <p:spPr/>
        <p:txBody>
          <a:bodyPr/>
          <a:lstStyle/>
          <a:p>
            <a:fld id="{2E33B2D3-720D-430D-A15F-8BAE9A055E1A}" type="slidenum">
              <a:rPr lang="en-US" smtClean="0"/>
              <a:t>30</a:t>
            </a:fld>
            <a:endParaRPr lang="en-US"/>
          </a:p>
        </p:txBody>
      </p:sp>
    </p:spTree>
    <p:extLst>
      <p:ext uri="{BB962C8B-B14F-4D97-AF65-F5344CB8AC3E}">
        <p14:creationId xmlns:p14="http://schemas.microsoft.com/office/powerpoint/2010/main" val="3941821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kern="1200">
                <a:solidFill>
                  <a:schemeClr val="tx1"/>
                </a:solidFill>
                <a:effectLst/>
                <a:latin typeface="+mn-lt"/>
                <a:ea typeface="+mn-ea"/>
                <a:cs typeface="+mn-cs"/>
              </a:rPr>
              <a:t>Report the weather conditions at the time of your sampling event.</a:t>
            </a:r>
            <a:r>
              <a:rPr lang="en-US"/>
              <a:t> Do NOT sample during or just after rain events. Rain runoff (and the pollution it carries) can cause spikes in your data that will lead to skewed baseline information. How long you wait to sample will depend on your watershed size. Wait at least 24 hours or until high flow has subsided before sampling. You can simply move your sampling event by a few days to avoid rain events instead of skipping that month's data collection. </a:t>
            </a:r>
          </a:p>
          <a:p>
            <a:pPr>
              <a:defRPr/>
            </a:pPr>
            <a:endParaRPr lang="en-US"/>
          </a:p>
          <a:p>
            <a:pPr>
              <a:defRPr/>
            </a:pPr>
            <a:r>
              <a:rPr lang="en-US" kern="1200">
                <a:solidFill>
                  <a:schemeClr val="tx1"/>
                </a:solidFill>
                <a:effectLst/>
                <a:latin typeface="+mn-lt"/>
                <a:ea typeface="+mn-ea"/>
                <a:cs typeface="+mn-cs"/>
              </a:rPr>
              <a:t>Rain should be recorded as an amount in the last 24 hours and is a REQUIRED part of data entry. </a:t>
            </a:r>
            <a:r>
              <a:rPr lang="en-US"/>
              <a:t>You can find recent rainfall data on most weather websites; however, CoCoRaHS is the recommended resource because it gives local amounts instead of regional ones. It’s also another fun citizen science program that you can volunteer to collect data for. Explore more at </a:t>
            </a:r>
            <a:r>
              <a:rPr lang="en-US">
                <a:hlinkClick r:id="rId3"/>
              </a:rPr>
              <a:t>https://www.cocorahs.org/</a:t>
            </a:r>
            <a:r>
              <a:rPr lang="en-US"/>
              <a:t>  </a:t>
            </a:r>
            <a:endParaRPr lang="en-US">
              <a:cs typeface="Calibri" panose="020F0502020204030204"/>
            </a:endParaRPr>
          </a:p>
          <a:p>
            <a:endParaRPr lang="en-US"/>
          </a:p>
          <a:p>
            <a:endParaRPr lang="en-US">
              <a:cs typeface="Calibri"/>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31</a:t>
            </a:fld>
            <a:endParaRPr lang="en-US"/>
          </a:p>
        </p:txBody>
      </p:sp>
    </p:spTree>
    <p:extLst>
      <p:ext uri="{BB962C8B-B14F-4D97-AF65-F5344CB8AC3E}">
        <p14:creationId xmlns:p14="http://schemas.microsoft.com/office/powerpoint/2010/main" val="10634741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Check your local high and low tide schedule to determine which stage your site is at. </a:t>
            </a:r>
            <a:r>
              <a:rPr lang="en-US">
                <a:solidFill>
                  <a:srgbClr val="FF0000"/>
                </a:solidFill>
              </a:rPr>
              <a:t>[Trainer recommend best website/app to use locally]</a:t>
            </a:r>
          </a:p>
          <a:p>
            <a:endParaRPr lang="en-US"/>
          </a:p>
          <a:p>
            <a:r>
              <a:rPr lang="en-US"/>
              <a:t>You never want to walk in a saltwater marsh habitat. This can disturb it! Make sure you are monitoring from a boardwalk, dock, boat, or stable bank. </a:t>
            </a:r>
          </a:p>
          <a:p>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32</a:t>
            </a:fld>
            <a:endParaRPr lang="en-US"/>
          </a:p>
        </p:txBody>
      </p:sp>
    </p:spTree>
    <p:extLst>
      <p:ext uri="{BB962C8B-B14F-4D97-AF65-F5344CB8AC3E}">
        <p14:creationId xmlns:p14="http://schemas.microsoft.com/office/powerpoint/2010/main" val="24398719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Typical salt marsh water conditions will appear calm, with the surface looking smooth or flat. With some wind or tide pull you may see ripples appear on the surface. White caps will probably only appear during poor weather conditions, in which you should not be monitoring!</a:t>
            </a:r>
          </a:p>
        </p:txBody>
      </p:sp>
      <p:sp>
        <p:nvSpPr>
          <p:cNvPr id="5" name="Slide Number Placeholder 4"/>
          <p:cNvSpPr>
            <a:spLocks noGrp="1"/>
          </p:cNvSpPr>
          <p:nvPr>
            <p:ph type="sldNum" sz="quarter" idx="5"/>
          </p:nvPr>
        </p:nvSpPr>
        <p:spPr/>
        <p:txBody>
          <a:bodyPr/>
          <a:lstStyle/>
          <a:p>
            <a:fld id="{6AA0B91A-04E6-438C-8ECE-AA6E2C8EC7F9}" type="slidenum">
              <a:rPr lang="en-US" smtClean="0"/>
              <a:t>33</a:t>
            </a:fld>
            <a:endParaRPr lang="en-US"/>
          </a:p>
        </p:txBody>
      </p:sp>
    </p:spTree>
    <p:extLst>
      <p:ext uri="{BB962C8B-B14F-4D97-AF65-F5344CB8AC3E}">
        <p14:creationId xmlns:p14="http://schemas.microsoft.com/office/powerpoint/2010/main" val="37029668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5153025"/>
          </a:xfrm>
        </p:spPr>
        <p:txBody>
          <a:bodyPr/>
          <a:lstStyle/>
          <a:p>
            <a:r>
              <a:rPr lang="en-US"/>
              <a:t>Color can</a:t>
            </a:r>
            <a:r>
              <a:rPr lang="en-US" kern="1200">
                <a:solidFill>
                  <a:schemeClr val="tx1"/>
                </a:solidFill>
                <a:effectLst/>
                <a:latin typeface="+mn-lt"/>
                <a:ea typeface="+mn-ea"/>
                <a:cs typeface="+mn-cs"/>
              </a:rPr>
              <a:t> provide you immediate clues to a </a:t>
            </a:r>
            <a:r>
              <a:rPr lang="en-US"/>
              <a:t>water</a:t>
            </a:r>
            <a:r>
              <a:rPr lang="en-US" kern="1200">
                <a:solidFill>
                  <a:schemeClr val="tx1"/>
                </a:solidFill>
                <a:effectLst/>
                <a:latin typeface="+mn-lt"/>
                <a:ea typeface="+mn-ea"/>
                <a:cs typeface="+mn-cs"/>
              </a:rPr>
              <a:t> </a:t>
            </a:r>
            <a:r>
              <a:rPr lang="en-US"/>
              <a:t>conditions</a:t>
            </a:r>
            <a:r>
              <a:rPr lang="en-US" kern="1200">
                <a:solidFill>
                  <a:schemeClr val="tx1"/>
                </a:solidFill>
                <a:effectLst/>
                <a:latin typeface="+mn-lt"/>
                <a:ea typeface="+mn-ea"/>
                <a:cs typeface="+mn-cs"/>
              </a:rPr>
              <a:t>.</a:t>
            </a:r>
            <a:r>
              <a:rPr lang="en-US"/>
              <a:t> </a:t>
            </a:r>
            <a:r>
              <a:rPr lang="en-US" kern="1200">
                <a:solidFill>
                  <a:schemeClr val="tx1"/>
                </a:solidFill>
                <a:effectLst/>
                <a:latin typeface="+mn-lt"/>
                <a:ea typeface="+mn-ea"/>
                <a:cs typeface="+mn-cs"/>
              </a:rPr>
              <a:t>Water color should be observed from a clear container. DO NOT look down at the water to decide its color. You may be observing the color of the </a:t>
            </a:r>
            <a:r>
              <a:rPr lang="en-US"/>
              <a:t>stream bottom</a:t>
            </a:r>
            <a:r>
              <a:rPr lang="en-US" kern="1200">
                <a:solidFill>
                  <a:schemeClr val="tx1"/>
                </a:solidFill>
                <a:effectLst/>
                <a:latin typeface="+mn-lt"/>
                <a:ea typeface="+mn-ea"/>
                <a:cs typeface="+mn-cs"/>
              </a:rPr>
              <a:t> instead of the water itself.</a:t>
            </a:r>
            <a:r>
              <a:rPr lang="en-US"/>
              <a:t> </a:t>
            </a:r>
            <a:endParaRPr lang="en-US" kern="1200">
              <a:solidFill>
                <a:schemeClr val="tx1"/>
              </a:solidFill>
              <a:effectLst/>
              <a:latin typeface="+mn-lt"/>
              <a:cs typeface="Calibri"/>
            </a:endParaRPr>
          </a:p>
          <a:p>
            <a:endParaRPr lang="en-US" kern="1200">
              <a:solidFill>
                <a:schemeClr val="tx1"/>
              </a:solidFill>
              <a:effectLst/>
              <a:latin typeface="+mn-lt"/>
              <a:ea typeface="+mn-ea"/>
              <a:cs typeface="+mn-cs"/>
            </a:endParaRPr>
          </a:p>
          <a:p>
            <a:r>
              <a:rPr lang="en-US" kern="1200">
                <a:solidFill>
                  <a:schemeClr val="tx1"/>
                </a:solidFill>
                <a:effectLst/>
                <a:latin typeface="+mn-lt"/>
                <a:ea typeface="+mn-ea"/>
                <a:cs typeface="+mn-cs"/>
              </a:rPr>
              <a:t>Although clear water may or may not be of high quality, other colors may indicate certain conditions: </a:t>
            </a:r>
            <a:endParaRPr lang="en-US" kern="1200">
              <a:solidFill>
                <a:schemeClr val="tx1"/>
              </a:solidFill>
              <a:effectLst/>
              <a:latin typeface="+mn-lt"/>
              <a:cs typeface="Calibri"/>
            </a:endParaRPr>
          </a:p>
          <a:p>
            <a:pPr marL="171450" indent="-171450">
              <a:buFont typeface="Arial" panose="020B0604020202020204" pitchFamily="34" charset="0"/>
              <a:buChar char="•"/>
            </a:pPr>
            <a:r>
              <a:rPr lang="en-US" sz="1400" b="1" kern="1200">
                <a:solidFill>
                  <a:schemeClr val="tx1"/>
                </a:solidFill>
                <a:effectLst/>
                <a:latin typeface="+mn-lt"/>
                <a:ea typeface="+mn-ea"/>
                <a:cs typeface="+mn-cs"/>
              </a:rPr>
              <a:t>No Color—Normally a good thing, but clear water does not necessarily mean pollution-free water</a:t>
            </a:r>
            <a:r>
              <a:rPr lang="en-US" sz="1400" b="1"/>
              <a:t> (if your stream water looks normal mark this in the database)</a:t>
            </a:r>
            <a:endParaRPr lang="en-US" sz="1400" b="1" kern="1200">
              <a:solidFill>
                <a:schemeClr val="tx1"/>
              </a:solidFill>
              <a:effectLst/>
              <a:latin typeface="+mn-lt"/>
              <a:cs typeface="Calibri"/>
            </a:endParaRPr>
          </a:p>
          <a:p>
            <a:pPr marL="171450" indent="-171450">
              <a:buFont typeface="Arial" panose="020B0604020202020204" pitchFamily="34" charset="0"/>
              <a:buChar char="•"/>
            </a:pPr>
            <a:r>
              <a:rPr lang="en-US" sz="1400" kern="1200">
                <a:solidFill>
                  <a:schemeClr val="tx1"/>
                </a:solidFill>
                <a:effectLst/>
                <a:latin typeface="+mn-lt"/>
                <a:ea typeface="+mn-ea"/>
                <a:cs typeface="+mn-cs"/>
              </a:rPr>
              <a:t>Brown/Muddy—Brown water is usually due to heavy sediment loads.</a:t>
            </a:r>
            <a:r>
              <a:rPr lang="en-US" sz="1400" b="1" kern="1200">
                <a:solidFill>
                  <a:schemeClr val="tx1"/>
                </a:solidFill>
                <a:effectLst/>
                <a:latin typeface="+mn-lt"/>
                <a:ea typeface="+mn-ea"/>
                <a:cs typeface="+mn-cs"/>
              </a:rPr>
              <a:t> Some of our South Carolina rivers more regularly run brown due to their soil types</a:t>
            </a:r>
            <a:endParaRPr lang="en-US" sz="1400" b="1" kern="1200">
              <a:solidFill>
                <a:schemeClr val="tx1"/>
              </a:solidFill>
              <a:effectLst/>
              <a:latin typeface="+mn-lt"/>
              <a:cs typeface="Calibri"/>
            </a:endParaRPr>
          </a:p>
          <a:p>
            <a:pPr marL="171450" indent="-171450">
              <a:buFont typeface="Arial" panose="020B0604020202020204" pitchFamily="34" charset="0"/>
              <a:buChar char="•"/>
            </a:pPr>
            <a:r>
              <a:rPr lang="en-US" sz="1400" kern="1200">
                <a:solidFill>
                  <a:schemeClr val="tx1"/>
                </a:solidFill>
                <a:effectLst/>
                <a:latin typeface="+mn-lt"/>
                <a:ea typeface="+mn-ea"/>
                <a:cs typeface="+mn-cs"/>
              </a:rPr>
              <a:t>Green—Green water is usually the result of excessive algae growth. </a:t>
            </a:r>
            <a:endParaRPr lang="en-US" sz="1400" kern="1200">
              <a:solidFill>
                <a:schemeClr val="tx1"/>
              </a:solidFill>
              <a:effectLst/>
              <a:latin typeface="+mn-lt"/>
              <a:cs typeface="Calibri"/>
            </a:endParaRPr>
          </a:p>
          <a:p>
            <a:pPr marL="171450" indent="-171450">
              <a:buFont typeface="Arial" panose="020B0604020202020204" pitchFamily="34" charset="0"/>
              <a:buChar char="•"/>
            </a:pPr>
            <a:r>
              <a:rPr lang="en-US" sz="1400" b="1" kern="1200">
                <a:solidFill>
                  <a:schemeClr val="tx1"/>
                </a:solidFill>
                <a:effectLst/>
                <a:latin typeface="+mn-lt"/>
                <a:ea typeface="+mn-ea"/>
                <a:cs typeface="+mn-cs"/>
              </a:rPr>
              <a:t>Tannic—</a:t>
            </a:r>
            <a:r>
              <a:rPr lang="en-US" sz="1400" b="1"/>
              <a:t>Darkly stained</a:t>
            </a:r>
            <a:r>
              <a:rPr lang="en-US" sz="1400" b="1" kern="1200">
                <a:solidFill>
                  <a:schemeClr val="tx1"/>
                </a:solidFill>
                <a:effectLst/>
                <a:latin typeface="+mn-lt"/>
                <a:ea typeface="+mn-ea"/>
                <a:cs typeface="+mn-cs"/>
              </a:rPr>
              <a:t> water is usually caused by natural processes of leaves breaking down. Pigments leached from decaying leaves can cause the water to appear </a:t>
            </a:r>
            <a:r>
              <a:rPr lang="en-US" sz="1400" b="1"/>
              <a:t>brownish-red, like a glass of sweet tea</a:t>
            </a:r>
            <a:r>
              <a:rPr lang="en-US" sz="1400" b="1" kern="1200">
                <a:solidFill>
                  <a:schemeClr val="tx1"/>
                </a:solidFill>
                <a:effectLst/>
                <a:latin typeface="+mn-lt"/>
                <a:ea typeface="+mn-ea"/>
                <a:cs typeface="+mn-cs"/>
              </a:rPr>
              <a:t>.</a:t>
            </a:r>
            <a:endParaRPr lang="en-US" sz="1400" b="1" kern="1200">
              <a:solidFill>
                <a:schemeClr val="tx1"/>
              </a:solidFill>
              <a:effectLst/>
              <a:latin typeface="+mn-lt"/>
              <a:cs typeface="Calibri"/>
            </a:endParaRPr>
          </a:p>
          <a:p>
            <a:pPr marL="171450" indent="-171450">
              <a:buFont typeface="Arial,Sans-Serif" panose="020B0604020202020204" pitchFamily="34" charset="0"/>
              <a:buChar char="•"/>
            </a:pPr>
            <a:r>
              <a:rPr lang="en-US" sz="1400"/>
              <a:t>Milky/White—A milky appearance may be caused by salts in the water. It can also be a sign of illegal disposal by contractors or dischargers. </a:t>
            </a:r>
            <a:endParaRPr lang="en-US" sz="1400">
              <a:cs typeface="Calibri"/>
            </a:endParaRPr>
          </a:p>
          <a:p>
            <a:pPr marL="171450" indent="-171450">
              <a:buFont typeface="Arial,Sans-Serif" panose="020B0604020202020204" pitchFamily="34" charset="0"/>
              <a:buChar char="•"/>
            </a:pPr>
            <a:endParaRPr lang="en-US">
              <a:cs typeface="Calibri"/>
            </a:endParaRPr>
          </a:p>
          <a:p>
            <a:r>
              <a:rPr lang="en-US">
                <a:solidFill>
                  <a:srgbClr val="FF0000"/>
                </a:solidFill>
                <a:cs typeface="Calibri"/>
              </a:rPr>
              <a:t>[Emphasize the points in bold.]</a:t>
            </a:r>
          </a:p>
        </p:txBody>
      </p:sp>
      <p:sp>
        <p:nvSpPr>
          <p:cNvPr id="4" name="Slide Number Placeholder 3"/>
          <p:cNvSpPr>
            <a:spLocks noGrp="1"/>
          </p:cNvSpPr>
          <p:nvPr>
            <p:ph type="sldNum" sz="quarter" idx="10"/>
          </p:nvPr>
        </p:nvSpPr>
        <p:spPr/>
        <p:txBody>
          <a:bodyPr/>
          <a:lstStyle/>
          <a:p>
            <a:fld id="{2E33B2D3-720D-430D-A15F-8BAE9A055E1A}" type="slidenum">
              <a:rPr lang="en-US" smtClean="0"/>
              <a:t>34</a:t>
            </a:fld>
            <a:endParaRPr lang="en-US"/>
          </a:p>
        </p:txBody>
      </p:sp>
    </p:spTree>
    <p:extLst>
      <p:ext uri="{BB962C8B-B14F-4D97-AF65-F5344CB8AC3E}">
        <p14:creationId xmlns:p14="http://schemas.microsoft.com/office/powerpoint/2010/main" val="2564608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93A61-359A-3F57-8D48-042AA0D57A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0BD53A-C4E4-B47B-0DEE-48BFA72422F4}"/>
              </a:ext>
            </a:extLst>
          </p:cNvPr>
          <p:cNvSpPr>
            <a:spLocks noGrp="1" noRot="1" noChangeAspect="1"/>
          </p:cNvSpPr>
          <p:nvPr>
            <p:ph type="sldImg"/>
          </p:nvPr>
        </p:nvSpPr>
        <p:spPr>
          <a:xfrm>
            <a:off x="701675" y="466725"/>
            <a:ext cx="4270375" cy="3203575"/>
          </a:xfrm>
        </p:spPr>
      </p:sp>
      <p:sp>
        <p:nvSpPr>
          <p:cNvPr id="3" name="Notes Placeholder 2">
            <a:extLst>
              <a:ext uri="{FF2B5EF4-FFF2-40B4-BE49-F238E27FC236}">
                <a16:creationId xmlns:a16="http://schemas.microsoft.com/office/drawing/2014/main" id="{6BF8EFD4-D4C3-416A-83BC-8CD47B795C6D}"/>
              </a:ext>
            </a:extLst>
          </p:cNvPr>
          <p:cNvSpPr>
            <a:spLocks noGrp="1"/>
          </p:cNvSpPr>
          <p:nvPr>
            <p:ph type="body" idx="1"/>
          </p:nvPr>
        </p:nvSpPr>
        <p:spPr/>
        <p:txBody>
          <a:bodyPr/>
          <a:lstStyle/>
          <a:p>
            <a:r>
              <a:rPr lang="en-US">
                <a:cs typeface="Calibri"/>
              </a:rPr>
              <a:t>If you observe a water color other than those listed on your data form, take pictures of your site and record "Other". Alert the State Team and/or call the emergency number (listed on </a:t>
            </a:r>
            <a:r>
              <a:rPr lang="en-US">
                <a:solidFill>
                  <a:schemeClr val="accent6"/>
                </a:solidFill>
                <a:cs typeface="Calibri"/>
              </a:rPr>
              <a:t>page 3</a:t>
            </a:r>
            <a:r>
              <a:rPr lang="en-US">
                <a:cs typeface="Calibri"/>
              </a:rPr>
              <a:t> of your handbook).  </a:t>
            </a:r>
          </a:p>
          <a:p>
            <a:endParaRPr lang="en-US">
              <a:cs typeface="Calibri"/>
            </a:endParaRPr>
          </a:p>
          <a:p>
            <a:r>
              <a:rPr lang="en-US">
                <a:cs typeface="Calibri"/>
              </a:rPr>
              <a:t>Both the Black and Blue images were taken by volunteers when they were monitoring their sites. AAS volunteers have been able to find and report pollution events, helping make a difference in water quality.</a:t>
            </a:r>
          </a:p>
          <a:p>
            <a:endParaRPr lang="en-US">
              <a:cs typeface="Calibri"/>
            </a:endParaRPr>
          </a:p>
          <a:p>
            <a:r>
              <a:rPr lang="en-US">
                <a:cs typeface="Calibri"/>
              </a:rPr>
              <a:t>Red/Orange</a:t>
            </a:r>
            <a:r>
              <a:rPr lang="en-US"/>
              <a:t>— </a:t>
            </a:r>
            <a:r>
              <a:rPr lang="en-US">
                <a:cs typeface="Calibri"/>
              </a:rPr>
              <a:t>This is an image of a harmful algal bloom (or HAB). </a:t>
            </a:r>
            <a:r>
              <a:rPr lang="en-US" b="1">
                <a:cs typeface="Calibri"/>
              </a:rPr>
              <a:t>If you see something like this, call the emergency number and contact the State Team.</a:t>
            </a:r>
          </a:p>
        </p:txBody>
      </p:sp>
      <p:sp>
        <p:nvSpPr>
          <p:cNvPr id="4" name="Slide Number Placeholder 3">
            <a:extLst>
              <a:ext uri="{FF2B5EF4-FFF2-40B4-BE49-F238E27FC236}">
                <a16:creationId xmlns:a16="http://schemas.microsoft.com/office/drawing/2014/main" id="{77A7897C-16B7-61AA-8CEE-C133C49AA371}"/>
              </a:ext>
            </a:extLst>
          </p:cNvPr>
          <p:cNvSpPr>
            <a:spLocks noGrp="1"/>
          </p:cNvSpPr>
          <p:nvPr>
            <p:ph type="sldNum" sz="quarter" idx="10"/>
          </p:nvPr>
        </p:nvSpPr>
        <p:spPr/>
        <p:txBody>
          <a:bodyPr/>
          <a:lstStyle/>
          <a:p>
            <a:fld id="{2E33B2D3-720D-430D-A15F-8BAE9A055E1A}" type="slidenum">
              <a:rPr lang="en-US" smtClean="0"/>
              <a:t>35</a:t>
            </a:fld>
            <a:endParaRPr lang="en-US"/>
          </a:p>
        </p:txBody>
      </p:sp>
    </p:spTree>
    <p:extLst>
      <p:ext uri="{BB962C8B-B14F-4D97-AF65-F5344CB8AC3E}">
        <p14:creationId xmlns:p14="http://schemas.microsoft.com/office/powerpoint/2010/main" val="29915419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F6446-ECF7-1FA5-8314-7A62F95B5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DE158-5457-6FDA-90FC-40100B072800}"/>
              </a:ext>
            </a:extLst>
          </p:cNvPr>
          <p:cNvSpPr>
            <a:spLocks noGrp="1" noRot="1" noChangeAspect="1"/>
          </p:cNvSpPr>
          <p:nvPr>
            <p:ph type="sldImg"/>
          </p:nvPr>
        </p:nvSpPr>
        <p:spPr>
          <a:xfrm>
            <a:off x="701675" y="466725"/>
            <a:ext cx="4270375" cy="3203575"/>
          </a:xfrm>
        </p:spPr>
      </p:sp>
      <p:sp>
        <p:nvSpPr>
          <p:cNvPr id="3" name="Notes Placeholder 2">
            <a:extLst>
              <a:ext uri="{FF2B5EF4-FFF2-40B4-BE49-F238E27FC236}">
                <a16:creationId xmlns:a16="http://schemas.microsoft.com/office/drawing/2014/main" id="{4466D359-E398-4CB5-319D-95837A0B390F}"/>
              </a:ext>
            </a:extLst>
          </p:cNvPr>
          <p:cNvSpPr>
            <a:spLocks noGrp="1"/>
          </p:cNvSpPr>
          <p:nvPr>
            <p:ph type="body" idx="1"/>
          </p:nvPr>
        </p:nvSpPr>
        <p:spPr>
          <a:xfrm>
            <a:off x="701040" y="3676650"/>
            <a:ext cx="5608320" cy="4586817"/>
          </a:xfrm>
        </p:spPr>
        <p:txBody>
          <a:bodyPr/>
          <a:lstStyle/>
          <a:p>
            <a:r>
              <a:rPr lang="en-US" sz="1400">
                <a:cs typeface="Calibri"/>
              </a:rPr>
              <a:t>Record the conditions of the water surface on your data form. </a:t>
            </a:r>
          </a:p>
          <a:p>
            <a:pPr marL="171450" indent="-171450">
              <a:buFont typeface="Arial,Sans-Serif" panose="020B0604020202020204" pitchFamily="34" charset="0"/>
              <a:buChar char="•"/>
            </a:pPr>
            <a:r>
              <a:rPr lang="en-US" sz="1400" b="1"/>
              <a:t>Oily sheen—Oily sheens can be caused by petroleum or chemical pollution, or they may be natural by-products of decomposition. To tell the difference between petroleum spills and natural oil sheens, poke the sheen with a stick. If the sheen swirls back together immediately, it may be petroleum. If the sheen breaks apart and does not flow back together, it is likely from bacteria or plant or animal decomposition.</a:t>
            </a:r>
            <a:r>
              <a:rPr lang="en-US" sz="1400"/>
              <a:t> </a:t>
            </a:r>
            <a:endParaRPr lang="en-US" sz="1400">
              <a:cs typeface="Calibri"/>
            </a:endParaRPr>
          </a:p>
          <a:p>
            <a:pPr marL="171450" indent="-171450">
              <a:buFont typeface="Arial,Sans-Serif" panose="020B0604020202020204" pitchFamily="34" charset="0"/>
              <a:buChar char="•"/>
            </a:pPr>
            <a:r>
              <a:rPr lang="en-US" sz="1400"/>
              <a:t>Surface foam— Surface foam is common and can be naturally occurring. Vegetation can produce surface-acting agents, or “surfactants,” which can cause surface foam. Human-induced surface foam may be an unnatural color (red, pink, blue, yellow, or orange) and have a fragrant smell. This foam is most likely generated by household detergents and may be a sign of a failing septic drain field or illegal discharge. You can also perform the stick test with foam: if it breaks apart, it is natural; if it swirls back together, it is likely a man-made surfactant. </a:t>
            </a:r>
            <a:endParaRPr lang="en-US" sz="1400">
              <a:cs typeface="Calibri"/>
            </a:endParaRPr>
          </a:p>
          <a:p>
            <a:pPr marL="171450" indent="-171450">
              <a:buFont typeface="Arial,Sans-Serif" panose="020B0604020202020204" pitchFamily="34" charset="0"/>
              <a:buChar char="•"/>
            </a:pPr>
            <a:r>
              <a:rPr lang="en-US" sz="1400">
                <a:cs typeface="Calibri"/>
              </a:rPr>
              <a:t>Algae</a:t>
            </a:r>
            <a:r>
              <a:rPr lang="en-US" sz="1400"/>
              <a:t>— Excessive algae growth can occur when human activities introduce excess nutrients to the aquatic ecosystem. It can grow on the surface or form thick mats. Some algae and cyanobacteria can also produce toxins that are harmful, look or smell bad, and are potentially dangerous for people and pets. </a:t>
            </a:r>
            <a:endParaRPr lang="en-US" sz="1400">
              <a:cs typeface="Calibri"/>
            </a:endParaRPr>
          </a:p>
        </p:txBody>
      </p:sp>
      <p:sp>
        <p:nvSpPr>
          <p:cNvPr id="4" name="Slide Number Placeholder 3">
            <a:extLst>
              <a:ext uri="{FF2B5EF4-FFF2-40B4-BE49-F238E27FC236}">
                <a16:creationId xmlns:a16="http://schemas.microsoft.com/office/drawing/2014/main" id="{7C033D71-33AE-0556-CBA9-68462778CE09}"/>
              </a:ext>
            </a:extLst>
          </p:cNvPr>
          <p:cNvSpPr>
            <a:spLocks noGrp="1"/>
          </p:cNvSpPr>
          <p:nvPr>
            <p:ph type="sldNum" sz="quarter" idx="10"/>
          </p:nvPr>
        </p:nvSpPr>
        <p:spPr/>
        <p:txBody>
          <a:bodyPr/>
          <a:lstStyle/>
          <a:p>
            <a:fld id="{2E33B2D3-720D-430D-A15F-8BAE9A055E1A}" type="slidenum">
              <a:rPr lang="en-US" smtClean="0"/>
              <a:t>36</a:t>
            </a:fld>
            <a:endParaRPr lang="en-US"/>
          </a:p>
        </p:txBody>
      </p:sp>
    </p:spTree>
    <p:extLst>
      <p:ext uri="{BB962C8B-B14F-4D97-AF65-F5344CB8AC3E}">
        <p14:creationId xmlns:p14="http://schemas.microsoft.com/office/powerpoint/2010/main" val="18595888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5310939"/>
          </a:xfrm>
        </p:spPr>
        <p:txBody>
          <a:bodyPr/>
          <a:lstStyle/>
          <a:p>
            <a:r>
              <a:rPr lang="en-US" kern="1200">
                <a:solidFill>
                  <a:schemeClr val="tx1"/>
                </a:solidFill>
                <a:effectLst/>
                <a:latin typeface="+mn-lt"/>
                <a:ea typeface="+mn-ea"/>
                <a:cs typeface="+mn-cs"/>
              </a:rPr>
              <a:t>Water odor, like color, can provide immediate clues about potential problems in a stream</a:t>
            </a:r>
            <a:r>
              <a:rPr lang="en-US"/>
              <a:t>.</a:t>
            </a:r>
            <a:br>
              <a:rPr lang="en-US">
                <a:cs typeface="+mn-lt"/>
              </a:rPr>
            </a:br>
            <a:endParaRPr lang="en-US" kern="1200">
              <a:solidFill>
                <a:schemeClr val="tx1"/>
              </a:solidFill>
              <a:effectLst/>
              <a:latin typeface="+mn-lt"/>
              <a:cs typeface="Calibri"/>
            </a:endParaRPr>
          </a:p>
          <a:p>
            <a:r>
              <a:rPr lang="en-US">
                <a:cs typeface="Calibri"/>
              </a:rPr>
              <a:t>Make sure you record water odor before you begin chemical testing so that you do not become acclimated to the scent. </a:t>
            </a:r>
            <a:r>
              <a:rPr lang="en-US"/>
              <a:t>It is important to differentiate whether the odor is coming from the water or the air. </a:t>
            </a:r>
            <a:endParaRPr lang="en-US">
              <a:cs typeface="Calibri"/>
            </a:endParaRPr>
          </a:p>
          <a:p>
            <a:pPr marL="171450" indent="-171450">
              <a:buFont typeface="Arial" panose="020B0604020202020204" pitchFamily="34" charset="0"/>
              <a:buChar char="•"/>
            </a:pPr>
            <a:r>
              <a:rPr lang="en-US" kern="1200">
                <a:solidFill>
                  <a:schemeClr val="tx1"/>
                </a:solidFill>
                <a:effectLst/>
                <a:latin typeface="+mn-lt"/>
                <a:ea typeface="+mn-ea"/>
                <a:cs typeface="+mn-cs"/>
              </a:rPr>
              <a:t>Gasoline—</a:t>
            </a:r>
            <a:r>
              <a:rPr lang="en-US"/>
              <a:t> Any</a:t>
            </a:r>
            <a:r>
              <a:rPr lang="en-US" kern="1200">
                <a:solidFill>
                  <a:schemeClr val="tx1"/>
                </a:solidFill>
                <a:effectLst/>
                <a:latin typeface="+mn-lt"/>
                <a:ea typeface="+mn-ea"/>
                <a:cs typeface="+mn-cs"/>
              </a:rPr>
              <a:t> petroleum or chemical smells may indicate serious pollution problems from a direct source, such as a factory, parking lot, or storm sewer runoff. </a:t>
            </a:r>
            <a:endParaRPr lang="en-US" kern="1200">
              <a:solidFill>
                <a:schemeClr val="tx1"/>
              </a:solidFill>
              <a:effectLst/>
              <a:latin typeface="+mn-lt"/>
              <a:cs typeface="Calibri"/>
            </a:endParaRPr>
          </a:p>
          <a:p>
            <a:pPr marL="171450" indent="-171450">
              <a:buFont typeface="Arial" panose="020B0604020202020204" pitchFamily="34" charset="0"/>
              <a:buChar char="•"/>
            </a:pPr>
            <a:r>
              <a:rPr lang="en-US"/>
              <a:t>Sewage</a:t>
            </a:r>
            <a:r>
              <a:rPr lang="en-US" kern="1200">
                <a:solidFill>
                  <a:schemeClr val="tx1"/>
                </a:solidFill>
                <a:effectLst/>
                <a:latin typeface="+mn-lt"/>
                <a:ea typeface="+mn-ea"/>
                <a:cs typeface="+mn-cs"/>
              </a:rPr>
              <a:t>—</a:t>
            </a:r>
            <a:r>
              <a:rPr lang="en-US"/>
              <a:t> These</a:t>
            </a:r>
            <a:r>
              <a:rPr lang="en-US" kern="1200">
                <a:solidFill>
                  <a:schemeClr val="tx1"/>
                </a:solidFill>
                <a:effectLst/>
                <a:latin typeface="+mn-lt"/>
                <a:ea typeface="+mn-ea"/>
                <a:cs typeface="+mn-cs"/>
              </a:rPr>
              <a:t> smells can be common in the air but should not be what our water smells like.</a:t>
            </a:r>
            <a:r>
              <a:rPr lang="en-US"/>
              <a:t> </a:t>
            </a:r>
            <a:endParaRPr lang="en-US">
              <a:cs typeface="Calibri"/>
            </a:endParaRPr>
          </a:p>
          <a:p>
            <a:pPr marL="171450" indent="-171450">
              <a:buFont typeface="Arial" panose="020B0604020202020204" pitchFamily="34" charset="0"/>
              <a:buChar char="•"/>
            </a:pPr>
            <a:r>
              <a:rPr lang="en-US"/>
              <a:t>Fishy— This</a:t>
            </a:r>
            <a:r>
              <a:rPr lang="en-US" kern="1200">
                <a:solidFill>
                  <a:schemeClr val="tx1"/>
                </a:solidFill>
                <a:effectLst/>
                <a:latin typeface="+mn-lt"/>
                <a:ea typeface="+mn-ea"/>
                <a:cs typeface="+mn-cs"/>
              </a:rPr>
              <a:t> smell may be a sign of dead and decomposing fish in the stream. </a:t>
            </a:r>
            <a:endParaRPr lang="en-US">
              <a:cs typeface="Calibri"/>
            </a:endParaRPr>
          </a:p>
          <a:p>
            <a:pPr marL="171450" indent="-171450">
              <a:buFont typeface="Arial" panose="020B0604020202020204" pitchFamily="34" charset="0"/>
              <a:buChar char="•"/>
            </a:pPr>
            <a:r>
              <a:rPr lang="en-US"/>
              <a:t>Chlorine—This</a:t>
            </a:r>
            <a:r>
              <a:rPr lang="en-US" kern="1200">
                <a:solidFill>
                  <a:schemeClr val="tx1"/>
                </a:solidFill>
                <a:effectLst/>
                <a:latin typeface="+mn-lt"/>
                <a:ea typeface="+mn-ea"/>
                <a:cs typeface="+mn-cs"/>
              </a:rPr>
              <a:t> smell may be a sign of pollution and will smell like a swimming pool</a:t>
            </a:r>
            <a:r>
              <a:rPr lang="en-US"/>
              <a:t>.</a:t>
            </a:r>
            <a:r>
              <a:rPr lang="en-US" kern="1200">
                <a:solidFill>
                  <a:schemeClr val="tx1"/>
                </a:solidFill>
                <a:effectLst/>
                <a:latin typeface="+mn-lt"/>
                <a:ea typeface="+mn-ea"/>
                <a:cs typeface="+mn-cs"/>
              </a:rPr>
              <a:t> </a:t>
            </a:r>
            <a:endParaRPr lang="en-US" kern="1200">
              <a:solidFill>
                <a:schemeClr val="tx1"/>
              </a:solidFill>
              <a:effectLst/>
              <a:latin typeface="+mn-lt"/>
              <a:cs typeface="Calibri" panose="020F0502020204030204"/>
            </a:endParaRP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a:solidFill>
                  <a:schemeClr val="tx1"/>
                </a:solidFill>
                <a:effectLst/>
                <a:latin typeface="+mn-lt"/>
                <a:ea typeface="+mn-ea"/>
                <a:cs typeface="+mn-cs"/>
              </a:rPr>
              <a:t>In the SC AAS Database, entering </a:t>
            </a:r>
            <a:r>
              <a:rPr lang="en-US" b="1"/>
              <a:t>"Other</a:t>
            </a:r>
            <a:r>
              <a:rPr lang="en-US" b="1" kern="1200">
                <a:solidFill>
                  <a:schemeClr val="tx1"/>
                </a:solidFill>
                <a:effectLst/>
                <a:latin typeface="+mn-lt"/>
                <a:ea typeface="+mn-ea"/>
                <a:cs typeface="+mn-cs"/>
              </a:rPr>
              <a:t>” for color or odor will trigger an email alert to the SC AAS Coordinators, SC DHEC, and any local officials or organizations who have agreed to receive such alerts. </a:t>
            </a:r>
            <a:endParaRPr lang="en-US" b="1" kern="1200">
              <a:solidFill>
                <a:schemeClr val="tx1"/>
              </a:solidFill>
              <a:effectLst/>
              <a:latin typeface="+mn-lt"/>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2E33B2D3-720D-430D-A15F-8BAE9A055E1A}" type="slidenum">
              <a:rPr lang="en-US" smtClean="0"/>
              <a:t>37</a:t>
            </a:fld>
            <a:endParaRPr lang="en-US"/>
          </a:p>
        </p:txBody>
      </p:sp>
    </p:spTree>
    <p:extLst>
      <p:ext uri="{BB962C8B-B14F-4D97-AF65-F5344CB8AC3E}">
        <p14:creationId xmlns:p14="http://schemas.microsoft.com/office/powerpoint/2010/main" val="42682059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a:t>Water clarity can also give us insight into how much sediment is present in the water. Transparency will be precisely measured later in the monitoring process — water clarity is a more general observation.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t>Use the water in the container to check for clarity. Give it a good stir. Is it perfectly clear? Is there murkiness, or is it hard to see through?</a:t>
            </a:r>
            <a:endParaRPr lang="en-US">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38</a:t>
            </a:fld>
            <a:endParaRPr lang="en-US"/>
          </a:p>
        </p:txBody>
      </p:sp>
    </p:spTree>
    <p:extLst>
      <p:ext uri="{BB962C8B-B14F-4D97-AF65-F5344CB8AC3E}">
        <p14:creationId xmlns:p14="http://schemas.microsoft.com/office/powerpoint/2010/main" val="31357257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dirty="0">
                <a:solidFill>
                  <a:srgbClr val="222222"/>
                </a:solidFill>
              </a:rPr>
              <a:t>Other observations include…. dumping, hazards, or security concerns. </a:t>
            </a:r>
            <a:r>
              <a:rPr lang="en-US" dirty="0"/>
              <a:t>Pay special attention if pipes are flowing during dry spells. This could be an illegal discharge or pollution event. Using the “illegal dumping” button in the database triggers an alert to Palmetto Pride directly. </a:t>
            </a:r>
          </a:p>
          <a:p>
            <a:pPr>
              <a:defRPr/>
            </a:pPr>
            <a:endParaRPr lang="en-US">
              <a:solidFill>
                <a:srgbClr val="222222"/>
              </a:solidFill>
              <a:latin typeface="Roboto" panose="02000000000000000000" pitchFamily="2" charset="0"/>
              <a:ea typeface="Roboto"/>
              <a:cs typeface="Roboto"/>
            </a:endParaRPr>
          </a:p>
          <a:p>
            <a:pPr>
              <a:defRPr/>
            </a:pPr>
            <a:r>
              <a:rPr lang="en-US" b="1" u="sng" dirty="0">
                <a:solidFill>
                  <a:srgbClr val="222222"/>
                </a:solidFill>
                <a:hlinkClick r:id="rId3"/>
              </a:rPr>
              <a:t>South Carolina Code of Laws Section 16-11-700</a:t>
            </a:r>
            <a:r>
              <a:rPr lang="en-US" dirty="0">
                <a:solidFill>
                  <a:srgbClr val="222222"/>
                </a:solidFill>
              </a:rPr>
              <a:t> defines illegal dumping as “disposing of more than fifteen pounds of any collection of solid waste, litter, or other materials including discarded, deceased animals or deceased animal parts which create a hazard to the public health and welfare, but not (defined) as a careless, scattered littering of smaller items.”</a:t>
            </a:r>
            <a:endParaRPr lang="en-US" dirty="0"/>
          </a:p>
        </p:txBody>
      </p:sp>
      <p:sp>
        <p:nvSpPr>
          <p:cNvPr id="5" name="Slide Number Placeholder 4"/>
          <p:cNvSpPr>
            <a:spLocks noGrp="1"/>
          </p:cNvSpPr>
          <p:nvPr>
            <p:ph type="sldNum" sz="quarter" idx="5"/>
          </p:nvPr>
        </p:nvSpPr>
        <p:spPr/>
        <p:txBody>
          <a:bodyPr/>
          <a:lstStyle/>
          <a:p>
            <a:fld id="{6AA0B91A-04E6-438C-8ECE-AA6E2C8EC7F9}" type="slidenum">
              <a:rPr lang="en-US" smtClean="0"/>
              <a:t>39</a:t>
            </a:fld>
            <a:endParaRPr lang="en-US"/>
          </a:p>
        </p:txBody>
      </p:sp>
    </p:spTree>
    <p:extLst>
      <p:ext uri="{BB962C8B-B14F-4D97-AF65-F5344CB8AC3E}">
        <p14:creationId xmlns:p14="http://schemas.microsoft.com/office/powerpoint/2010/main" val="3037485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6.</a:t>
            </a:r>
          </a:p>
        </p:txBody>
      </p:sp>
      <p:sp>
        <p:nvSpPr>
          <p:cNvPr id="4" name="Slide Number Placeholder 3"/>
          <p:cNvSpPr>
            <a:spLocks noGrp="1"/>
          </p:cNvSpPr>
          <p:nvPr>
            <p:ph type="sldNum" sz="quarter" idx="10"/>
          </p:nvPr>
        </p:nvSpPr>
        <p:spPr/>
        <p:txBody>
          <a:bodyPr/>
          <a:lstStyle/>
          <a:p>
            <a:fld id="{6AA0B91A-04E6-438C-8ECE-AA6E2C8EC7F9}" type="slidenum">
              <a:rPr lang="en-US" smtClean="0"/>
              <a:t>4</a:t>
            </a:fld>
            <a:endParaRPr lang="en-US"/>
          </a:p>
        </p:txBody>
      </p:sp>
    </p:spTree>
    <p:extLst>
      <p:ext uri="{BB962C8B-B14F-4D97-AF65-F5344CB8AC3E}">
        <p14:creationId xmlns:p14="http://schemas.microsoft.com/office/powerpoint/2010/main" val="12320887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Photos are VERY important to collect and upload. There is room to upload 4 per sampling event (upstream, downstream, water height, and an additional photo). Please be consistent about getting the same view each time. It is helpful to have a stationary landmark in your photos.</a:t>
            </a:r>
            <a:r>
              <a:rPr lang="en-US" b="0" i="0" u="none" strike="noStrike" kern="1200" baseline="0">
                <a:solidFill>
                  <a:schemeClr val="tx1"/>
                </a:solidFill>
                <a:latin typeface="+mn-lt"/>
                <a:ea typeface="+mn-ea"/>
                <a:cs typeface="+mn-cs"/>
              </a:rPr>
              <a:t> You don’t want to use a buoy or anything that would float up and down with the tides. </a:t>
            </a:r>
            <a:r>
              <a:rPr lang="en-US"/>
              <a:t>If you use an iPhone, change the photo file type to a .jpeg to get it to upload to the database. </a:t>
            </a:r>
          </a:p>
          <a:p>
            <a:endParaRPr lang="en-US"/>
          </a:p>
          <a:p>
            <a:r>
              <a:rPr lang="en-US"/>
              <a:t>NOTE: If the situation allows and their volunteer and property owner are willing, a staff gauge can be installed at the site to quantitatively record surface water height. If you want more information about installing a gauge, talk to your trainer or read more about it on </a:t>
            </a:r>
            <a:r>
              <a:rPr lang="en-US">
                <a:solidFill>
                  <a:srgbClr val="92D050"/>
                </a:solidFill>
              </a:rPr>
              <a:t>Page 33.</a:t>
            </a:r>
          </a:p>
        </p:txBody>
      </p:sp>
      <p:sp>
        <p:nvSpPr>
          <p:cNvPr id="5" name="Slide Number Placeholder 4"/>
          <p:cNvSpPr>
            <a:spLocks noGrp="1"/>
          </p:cNvSpPr>
          <p:nvPr>
            <p:ph type="sldNum" sz="quarter" idx="5"/>
          </p:nvPr>
        </p:nvSpPr>
        <p:spPr/>
        <p:txBody>
          <a:bodyPr/>
          <a:lstStyle/>
          <a:p>
            <a:fld id="{6AA0B91A-04E6-438C-8ECE-AA6E2C8EC7F9}" type="slidenum">
              <a:rPr lang="en-US" smtClean="0"/>
              <a:t>40</a:t>
            </a:fld>
            <a:endParaRPr lang="en-US"/>
          </a:p>
        </p:txBody>
      </p:sp>
    </p:spTree>
    <p:extLst>
      <p:ext uri="{BB962C8B-B14F-4D97-AF65-F5344CB8AC3E}">
        <p14:creationId xmlns:p14="http://schemas.microsoft.com/office/powerpoint/2010/main" val="25910822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dirty="0">
                <a:solidFill>
                  <a:schemeClr val="tx1"/>
                </a:solidFill>
                <a:latin typeface="+mn-lt"/>
                <a:ea typeface="+mn-ea"/>
                <a:cs typeface="+mn-cs"/>
              </a:rPr>
              <a:t>Evaluate the color of the marsh grass. Is it green, brown, mostly muddy, or a color that it shouldn’t be in that season? A marsh should appear </a:t>
            </a:r>
            <a:r>
              <a:rPr lang="en-US" dirty="0"/>
              <a:t>bright green in the warm months </a:t>
            </a:r>
            <a:r>
              <a:rPr lang="en-US" b="0" i="0" u="none" strike="noStrike" kern="1200" baseline="0" dirty="0">
                <a:solidFill>
                  <a:schemeClr val="tx1"/>
                </a:solidFill>
                <a:latin typeface="+mn-lt"/>
                <a:ea typeface="+mn-ea"/>
                <a:cs typeface="+mn-cs"/>
              </a:rPr>
              <a:t>when new growth is appearing</a:t>
            </a:r>
            <a:r>
              <a:rPr lang="en-US" dirty="0"/>
              <a:t>. </a:t>
            </a:r>
            <a:r>
              <a:rPr lang="en-US" b="0" i="0" u="none" strike="noStrike" kern="1200" baseline="0" dirty="0">
                <a:solidFill>
                  <a:schemeClr val="tx1"/>
                </a:solidFill>
                <a:latin typeface="+mn-lt"/>
                <a:ea typeface="+mn-ea"/>
                <a:cs typeface="+mn-cs"/>
              </a:rPr>
              <a:t>Marshes are often brown in the</a:t>
            </a:r>
            <a:r>
              <a:rPr lang="en-US" dirty="0"/>
              <a:t> fall and</a:t>
            </a:r>
            <a:r>
              <a:rPr lang="en-US" b="0" i="0" u="none" strike="noStrike" kern="1200" baseline="0" dirty="0">
                <a:solidFill>
                  <a:schemeClr val="tx1"/>
                </a:solidFill>
                <a:latin typeface="+mn-lt"/>
                <a:ea typeface="+mn-ea"/>
                <a:cs typeface="+mn-cs"/>
              </a:rPr>
              <a:t> winter.</a:t>
            </a:r>
            <a:r>
              <a:rPr lang="en-US" dirty="0"/>
              <a:t> </a:t>
            </a:r>
            <a:endParaRPr lang="en-US" b="0" i="0" u="none" strike="noStrike" kern="1200" baseline="0">
              <a:solidFill>
                <a:schemeClr val="tx1"/>
              </a:solidFill>
              <a:latin typeface="+mn-lt"/>
              <a:ea typeface="+mn-ea"/>
              <a:cs typeface="+mn-cs"/>
            </a:endParaRPr>
          </a:p>
          <a:p>
            <a:endParaRPr lang="en-US" b="0" i="0" u="none" strike="noStrike" kern="1200" baseline="0">
              <a:solidFill>
                <a:schemeClr val="tx1"/>
              </a:solidFill>
              <a:latin typeface="+mn-lt"/>
              <a:ea typeface="+mn-ea"/>
              <a:cs typeface="+mn-cs"/>
            </a:endParaRPr>
          </a:p>
          <a:p>
            <a:r>
              <a:rPr lang="en-US" b="0" i="0" u="none" strike="noStrike" kern="1200" baseline="0" dirty="0">
                <a:solidFill>
                  <a:schemeClr val="tx1"/>
                </a:solidFill>
                <a:latin typeface="+mn-lt"/>
                <a:ea typeface="+mn-ea"/>
                <a:cs typeface="+mn-cs"/>
              </a:rPr>
              <a:t>Is your wetland area increasing, decreasing, or the same as the last time you sampled?</a:t>
            </a:r>
            <a:endParaRPr lang="en-US" b="0" i="0" u="none" strike="noStrike" kern="1200" baseline="0" dirty="0">
              <a:solidFill>
                <a:schemeClr val="tx1"/>
              </a:solidFill>
              <a:latin typeface="+mn-lt"/>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41</a:t>
            </a:fld>
            <a:endParaRPr lang="en-US"/>
          </a:p>
        </p:txBody>
      </p:sp>
    </p:spTree>
    <p:extLst>
      <p:ext uri="{BB962C8B-B14F-4D97-AF65-F5344CB8AC3E}">
        <p14:creationId xmlns:p14="http://schemas.microsoft.com/office/powerpoint/2010/main" val="38902859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It is also important to check for the presence of invasive Phragmites. Recently discovered in South Carolina, the common reed, or </a:t>
            </a:r>
            <a:r>
              <a:rPr lang="en-US" i="1"/>
              <a:t>Phragmites australis subsp. australis</a:t>
            </a:r>
            <a:r>
              <a:rPr lang="en-US"/>
              <a:t>, establishes itself in disturbed soils and in areas of high nutrient inputs, such as alongside agricultural fields, residential neighborhoods, and construction sites. </a:t>
            </a:r>
          </a:p>
          <a:p>
            <a:endParaRPr lang="en-US"/>
          </a:p>
          <a:p>
            <a:r>
              <a:rPr lang="en-US"/>
              <a:t>Volunteers should indicate if they find Phragmites on their data sheets and report it to SC </a:t>
            </a:r>
            <a:r>
              <a:rPr lang="en-US" err="1"/>
              <a:t>DNR</a:t>
            </a:r>
            <a:r>
              <a:rPr lang="en-US"/>
              <a:t>. This will help resource managers implement controls and track the spread of the highly aggressive non-native plant. Caution: there is a native version of this plant that is considered a “look-alike.” </a:t>
            </a:r>
          </a:p>
        </p:txBody>
      </p:sp>
      <p:sp>
        <p:nvSpPr>
          <p:cNvPr id="5" name="Slide Number Placeholder 4"/>
          <p:cNvSpPr>
            <a:spLocks noGrp="1"/>
          </p:cNvSpPr>
          <p:nvPr>
            <p:ph type="sldNum" sz="quarter" idx="5"/>
          </p:nvPr>
        </p:nvSpPr>
        <p:spPr/>
        <p:txBody>
          <a:bodyPr/>
          <a:lstStyle/>
          <a:p>
            <a:fld id="{6AA0B91A-04E6-438C-8ECE-AA6E2C8EC7F9}" type="slidenum">
              <a:rPr lang="en-US" smtClean="0"/>
              <a:t>42</a:t>
            </a:fld>
            <a:endParaRPr lang="en-US"/>
          </a:p>
        </p:txBody>
      </p:sp>
    </p:spTree>
    <p:extLst>
      <p:ext uri="{BB962C8B-B14F-4D97-AF65-F5344CB8AC3E}">
        <p14:creationId xmlns:p14="http://schemas.microsoft.com/office/powerpoint/2010/main" val="39427566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Human activities can impact and change habitats, so make note of what land is being used for around the site. Look for signs of active erosion/bank loss, as well as mud in the marsh that accumulates as mud flats or fresh deposition of wet mud. </a:t>
            </a:r>
          </a:p>
          <a:p>
            <a:endParaRPr lang="en-US"/>
          </a:p>
          <a:p>
            <a:r>
              <a:rPr lang="en-US"/>
              <a:t>Keep an eye out for sediment plumes (obvious turbidity in the water column that is atypical of the site). Does it appear that dredging active has deepened or widened the channel?</a:t>
            </a:r>
          </a:p>
          <a:p>
            <a:endParaRPr lang="en-US"/>
          </a:p>
          <a:p>
            <a:r>
              <a:rPr lang="en-US"/>
              <a:t>Are any submerged grasses and plants visible along the bottom and sides of the waterway? Are any jetties/groins (manmade structures for access and water management) visible? </a:t>
            </a:r>
          </a:p>
          <a:p>
            <a:endParaRPr lang="en-US"/>
          </a:p>
          <a:p>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43</a:t>
            </a:fld>
            <a:endParaRPr lang="en-US"/>
          </a:p>
        </p:txBody>
      </p:sp>
    </p:spTree>
    <p:extLst>
      <p:ext uri="{BB962C8B-B14F-4D97-AF65-F5344CB8AC3E}">
        <p14:creationId xmlns:p14="http://schemas.microsoft.com/office/powerpoint/2010/main" val="4073653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The last thing to note on the Habitat Assessment section of the datasheet is the biological survey. </a:t>
            </a:r>
            <a:r>
              <a:rPr lang="en-US" err="1"/>
              <a:t>DNR’s</a:t>
            </a:r>
            <a:r>
              <a:rPr lang="en-US"/>
              <a:t> Guide to the Salt Marshes and Tidal Creeks of the Southeastern United States can help you identify plants and animals that you may be unfamiliar with. You can also take a photo and send it to your trainer to help you identify it. </a:t>
            </a:r>
          </a:p>
          <a:p>
            <a:endParaRPr lang="en-US"/>
          </a:p>
          <a:p>
            <a:r>
              <a:rPr lang="en-US">
                <a:solidFill>
                  <a:srgbClr val="FF0000"/>
                </a:solidFill>
              </a:rPr>
              <a:t>[Link: </a:t>
            </a:r>
            <a:r>
              <a:rPr lang="en-US">
                <a:solidFill>
                  <a:srgbClr val="FF0000"/>
                </a:solidFill>
                <a:hlinkClick r:id="rId3"/>
              </a:rPr>
              <a:t>https://www.saltmarshguide.org/</a:t>
            </a:r>
            <a:r>
              <a:rPr lang="en-US">
                <a:solidFill>
                  <a:srgbClr val="FF0000"/>
                </a:solidFill>
              </a:rPr>
              <a:t>]</a:t>
            </a:r>
          </a:p>
        </p:txBody>
      </p:sp>
      <p:sp>
        <p:nvSpPr>
          <p:cNvPr id="5" name="Slide Number Placeholder 4"/>
          <p:cNvSpPr>
            <a:spLocks noGrp="1"/>
          </p:cNvSpPr>
          <p:nvPr>
            <p:ph type="sldNum" sz="quarter" idx="5"/>
          </p:nvPr>
        </p:nvSpPr>
        <p:spPr/>
        <p:txBody>
          <a:bodyPr/>
          <a:lstStyle/>
          <a:p>
            <a:fld id="{6AA0B91A-04E6-438C-8ECE-AA6E2C8EC7F9}" type="slidenum">
              <a:rPr lang="en-US" smtClean="0"/>
              <a:t>44</a:t>
            </a:fld>
            <a:endParaRPr lang="en-US"/>
          </a:p>
        </p:txBody>
      </p:sp>
    </p:spTree>
    <p:extLst>
      <p:ext uri="{BB962C8B-B14F-4D97-AF65-F5344CB8AC3E}">
        <p14:creationId xmlns:p14="http://schemas.microsoft.com/office/powerpoint/2010/main" val="36626033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chemeClr val="accent6"/>
                </a:solidFill>
              </a:rPr>
              <a:t>Page 37.</a:t>
            </a:r>
          </a:p>
        </p:txBody>
      </p:sp>
      <p:sp>
        <p:nvSpPr>
          <p:cNvPr id="4" name="Slide Number Placeholder 3"/>
          <p:cNvSpPr>
            <a:spLocks noGrp="1"/>
          </p:cNvSpPr>
          <p:nvPr>
            <p:ph type="sldNum" sz="quarter" idx="10"/>
          </p:nvPr>
        </p:nvSpPr>
        <p:spPr/>
        <p:txBody>
          <a:bodyPr/>
          <a:lstStyle/>
          <a:p>
            <a:fld id="{6AA0B91A-04E6-438C-8ECE-AA6E2C8EC7F9}" type="slidenum">
              <a:rPr lang="en-US" smtClean="0"/>
              <a:t>45</a:t>
            </a:fld>
            <a:endParaRPr lang="en-US"/>
          </a:p>
        </p:txBody>
      </p:sp>
    </p:spTree>
    <p:extLst>
      <p:ext uri="{BB962C8B-B14F-4D97-AF65-F5344CB8AC3E}">
        <p14:creationId xmlns:p14="http://schemas.microsoft.com/office/powerpoint/2010/main" val="10647475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xfrm>
            <a:off x="701675" y="307975"/>
            <a:ext cx="4181475" cy="3136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a:t>The 5 parameters that you will be sampling </a:t>
            </a:r>
            <a:r>
              <a:rPr lang="en-US" altLang="en-US" b="1"/>
              <a:t>MONTHLY</a:t>
            </a:r>
            <a:r>
              <a:rPr lang="en-US" altLang="en-US"/>
              <a:t> are: air temperature, water temperature, oxygen, pH, salinity, and transparency. We’ll practice measuring these parameters in the field later.</a:t>
            </a:r>
          </a:p>
          <a:p>
            <a:pPr eaLnBrk="1" hangingPunct="1">
              <a:spcBef>
                <a:spcPct val="0"/>
              </a:spcBef>
            </a:pPr>
            <a:endParaRPr lang="en-US" altLang="en-US"/>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57066" indent="-291179" eaLnBrk="0" hangingPunct="0">
              <a:defRPr sz="2400">
                <a:solidFill>
                  <a:schemeClr val="tx1"/>
                </a:solidFill>
                <a:latin typeface="Times New Roman" panose="02020603050405020304" pitchFamily="18" charset="0"/>
                <a:ea typeface="MS PGothic" panose="020B0600070205080204" pitchFamily="34" charset="-128"/>
              </a:defRPr>
            </a:lvl2pPr>
            <a:lvl3pPr marL="1164717" indent="-232943" eaLnBrk="0" hangingPunct="0">
              <a:defRPr sz="2400">
                <a:solidFill>
                  <a:schemeClr val="tx1"/>
                </a:solidFill>
                <a:latin typeface="Times New Roman" panose="02020603050405020304" pitchFamily="18" charset="0"/>
                <a:ea typeface="MS PGothic" panose="020B0600070205080204" pitchFamily="34" charset="-128"/>
              </a:defRPr>
            </a:lvl3pPr>
            <a:lvl4pPr marL="1630604" indent="-232943" eaLnBrk="0" hangingPunct="0">
              <a:defRPr sz="2400">
                <a:solidFill>
                  <a:schemeClr val="tx1"/>
                </a:solidFill>
                <a:latin typeface="Times New Roman" panose="02020603050405020304" pitchFamily="18" charset="0"/>
                <a:ea typeface="MS PGothic" panose="020B0600070205080204" pitchFamily="34" charset="-128"/>
              </a:defRPr>
            </a:lvl4pPr>
            <a:lvl5pPr marL="2096491" indent="-232943" eaLnBrk="0" hangingPunct="0">
              <a:defRPr sz="2400">
                <a:solidFill>
                  <a:schemeClr val="tx1"/>
                </a:solidFill>
                <a:latin typeface="Times New Roman" panose="02020603050405020304" pitchFamily="18" charset="0"/>
                <a:ea typeface="MS PGothic" panose="020B0600070205080204" pitchFamily="34" charset="-128"/>
              </a:defRPr>
            </a:lvl5pPr>
            <a:lvl6pPr marL="2562377"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3028264"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94151"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960038" indent="-232943"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fld id="{CDADF851-7751-4CDA-98E1-1A64D0F3F48D}" type="slidenum">
              <a:rPr lang="en-US" altLang="en-US" sz="1200"/>
              <a:pPr eaLnBrk="1" hangingPunct="1"/>
              <a:t>46</a:t>
            </a:fld>
            <a:endParaRPr lang="en-US" altLang="en-US" sz="1200"/>
          </a:p>
        </p:txBody>
      </p:sp>
    </p:spTree>
    <p:extLst>
      <p:ext uri="{BB962C8B-B14F-4D97-AF65-F5344CB8AC3E}">
        <p14:creationId xmlns:p14="http://schemas.microsoft.com/office/powerpoint/2010/main" val="27656749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spcBef>
                <a:spcPct val="20000"/>
              </a:spcBef>
              <a:defRPr/>
            </a:pPr>
            <a:r>
              <a:rPr lang="en-US"/>
              <a:t>Water temperature is one factor in determining which species may or may not be present in the system</a:t>
            </a:r>
            <a:r>
              <a:rPr lang="en-US" b="1"/>
              <a:t>. </a:t>
            </a:r>
            <a:r>
              <a:rPr lang="en-US"/>
              <a:t>A week or two of relatively high temperatures may make a stream unsuitable for sensitive aquatic organisms, even though temperatures are within tolerable levels throughout the rest of the year. </a:t>
            </a:r>
            <a:endParaRPr lang="en-US" altLang="en-US"/>
          </a:p>
          <a:p>
            <a:pPr>
              <a:spcBef>
                <a:spcPct val="20000"/>
              </a:spcBef>
              <a:defRPr/>
            </a:pPr>
            <a:endParaRPr lang="en-US"/>
          </a:p>
          <a:p>
            <a:pPr>
              <a:spcBef>
                <a:spcPct val="20000"/>
              </a:spcBef>
              <a:defRPr/>
            </a:pPr>
            <a:r>
              <a:rPr lang="en-US"/>
              <a:t>Not only do different species have different requirements, but optimum habitat temperatures may change for each stage of life. Fish larvae and eggs usually have narrower temperature requirements than adult fish. Temperature is also very closely linked with how much oxygen a stream can hold. </a:t>
            </a:r>
            <a:endParaRPr lang="en-US" altLang="en-US">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47</a:t>
            </a:fld>
            <a:endParaRPr lang="en-US"/>
          </a:p>
        </p:txBody>
      </p:sp>
    </p:spTree>
    <p:extLst>
      <p:ext uri="{BB962C8B-B14F-4D97-AF65-F5344CB8AC3E}">
        <p14:creationId xmlns:p14="http://schemas.microsoft.com/office/powerpoint/2010/main" val="33724212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The h</a:t>
            </a:r>
            <a:r>
              <a:rPr lang="en-US" altLang="en-US"/>
              <a:t>igher the water temperature, the less oxygen water can hold. This is why you may see stories about fish kills in the heat of summer and why temperature and oxygen-sensitive fish species, like trout, can only thrive in cold streams. </a:t>
            </a:r>
            <a:r>
              <a:rPr lang="en-US" b="1"/>
              <a:t>Temperature greatly affects feeding, reproduction, and the metabolism of aquatic animals making it an important parameter to measure. </a:t>
            </a:r>
            <a:endParaRPr lang="en-US"/>
          </a:p>
          <a:p>
            <a:endParaRPr lang="en-US" b="1">
              <a:cs typeface="Calibri"/>
            </a:endParaRPr>
          </a:p>
          <a:p>
            <a:r>
              <a:rPr lang="en-US">
                <a:solidFill>
                  <a:srgbClr val="FF0000"/>
                </a:solidFill>
                <a:cs typeface="Calibri"/>
              </a:rPr>
              <a:t>[Data pulled from AAS site 239]</a:t>
            </a:r>
          </a:p>
        </p:txBody>
      </p:sp>
      <p:sp>
        <p:nvSpPr>
          <p:cNvPr id="5" name="Slide Number Placeholder 4"/>
          <p:cNvSpPr>
            <a:spLocks noGrp="1"/>
          </p:cNvSpPr>
          <p:nvPr>
            <p:ph type="sldNum" sz="quarter" idx="5"/>
          </p:nvPr>
        </p:nvSpPr>
        <p:spPr/>
        <p:txBody>
          <a:bodyPr/>
          <a:lstStyle/>
          <a:p>
            <a:fld id="{6AA0B91A-04E6-438C-8ECE-AA6E2C8EC7F9}" type="slidenum">
              <a:rPr lang="en-US" smtClean="0"/>
              <a:t>48</a:t>
            </a:fld>
            <a:endParaRPr lang="en-US"/>
          </a:p>
        </p:txBody>
      </p:sp>
    </p:spTree>
    <p:extLst>
      <p:ext uri="{BB962C8B-B14F-4D97-AF65-F5344CB8AC3E}">
        <p14:creationId xmlns:p14="http://schemas.microsoft.com/office/powerpoint/2010/main" val="2520616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lnSpc>
                <a:spcPct val="150000"/>
              </a:lnSpc>
              <a:spcBef>
                <a:spcPct val="20000"/>
              </a:spcBef>
            </a:pPr>
            <a:r>
              <a:rPr lang="en-US" altLang="en-US"/>
              <a:t>To measure temperature, we use an armored case thermometer. </a:t>
            </a:r>
          </a:p>
          <a:p>
            <a:pPr marL="0" marR="0" lvl="0" indent="0" algn="l" defTabSz="914400" rtl="0" eaLnBrk="1" fontAlgn="auto" latinLnBrk="0" hangingPunct="1">
              <a:lnSpc>
                <a:spcPct val="150000"/>
              </a:lnSpc>
              <a:spcBef>
                <a:spcPct val="20000"/>
              </a:spcBef>
              <a:spcAft>
                <a:spcPts val="0"/>
              </a:spcAft>
              <a:buClrTx/>
              <a:buSzTx/>
              <a:buFontTx/>
              <a:buNone/>
              <a:tabLst/>
              <a:defRPr/>
            </a:pPr>
            <a:endParaRPr lang="en-US"/>
          </a:p>
          <a:p>
            <a:pPr marL="285750" indent="-285750">
              <a:buFont typeface="Arial"/>
              <a:buChar char="•"/>
            </a:pPr>
            <a:r>
              <a:rPr lang="en-US"/>
              <a:t> </a:t>
            </a:r>
            <a:r>
              <a:rPr lang="en-US" b="1"/>
              <a:t>ALWAYS</a:t>
            </a:r>
            <a:r>
              <a:rPr lang="en-US"/>
              <a:t> take air temperature before water temperature. Make sure the thermometer is hanging or suspended in the shade. Do NOT wrap your hand around the bottom of the thermometer while reading the result, as this increases the temperature.</a:t>
            </a:r>
          </a:p>
          <a:p>
            <a:pPr marL="285750" indent="-285750">
              <a:buFont typeface="Arial"/>
              <a:buChar char="•"/>
            </a:pPr>
            <a:r>
              <a:rPr lang="en-US"/>
              <a:t>Let the thermometer stabilize before recording air temperature. In other words, give it a few minutes to adjust. </a:t>
            </a:r>
          </a:p>
          <a:p>
            <a:pPr marL="285750" indent="-285750">
              <a:buFont typeface="Arial"/>
              <a:buChar char="•"/>
            </a:pPr>
            <a:r>
              <a:rPr lang="en-US"/>
              <a:t>Measure water temperature second by submerging the thermometer in the stream for at least</a:t>
            </a:r>
            <a:r>
              <a:rPr lang="en-US" b="1"/>
              <a:t> 60 seconds</a:t>
            </a:r>
            <a:r>
              <a:rPr lang="en-US"/>
              <a:t>. Try to read the thermometer in the water or immediately after removing it from the stream. </a:t>
            </a:r>
          </a:p>
          <a:p>
            <a:pPr marL="285750" indent="-285750">
              <a:buFont typeface="Arial"/>
              <a:buChar char="•"/>
            </a:pPr>
            <a:r>
              <a:rPr lang="en-US"/>
              <a:t>Record temperatures in degrees Celsius. There is a temperature conversion chart on </a:t>
            </a:r>
            <a:r>
              <a:rPr lang="en-US">
                <a:solidFill>
                  <a:schemeClr val="accent6"/>
                </a:solidFill>
              </a:rPr>
              <a:t>page 39</a:t>
            </a:r>
            <a:r>
              <a:rPr lang="en-US"/>
              <a:t> that lists Celsius and Fahrenheit side by side for easy comparison. </a:t>
            </a:r>
          </a:p>
          <a:p>
            <a:pPr marL="0" marR="0" lvl="0" indent="0" algn="l" defTabSz="914400" rtl="0" eaLnBrk="1" fontAlgn="auto" latinLnBrk="0" hangingPunct="1">
              <a:lnSpc>
                <a:spcPct val="150000"/>
              </a:lnSpc>
              <a:spcBef>
                <a:spcPct val="20000"/>
              </a:spcBef>
              <a:spcAft>
                <a:spcPts val="0"/>
              </a:spcAft>
              <a:buClrTx/>
              <a:buSzTx/>
              <a:buFontTx/>
              <a:buNone/>
              <a:tabLst/>
              <a:defRPr/>
            </a:pPr>
            <a:endParaRPr lang="en-US" sz="1200" kern="1200">
              <a:solidFill>
                <a:schemeClr val="tx1"/>
              </a:solidFill>
              <a:effectLst/>
              <a:ea typeface="+mn-ea"/>
              <a:cs typeface="+mn-cs"/>
            </a:endParaRPr>
          </a:p>
          <a:p>
            <a:pPr>
              <a:lnSpc>
                <a:spcPct val="150000"/>
              </a:lnSpc>
              <a:spcBef>
                <a:spcPct val="20000"/>
              </a:spcBef>
            </a:pPr>
            <a:endParaRPr lang="en-US" sz="1400">
              <a:solidFill>
                <a:schemeClr val="tx2"/>
              </a:solidFill>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49</a:t>
            </a:fld>
            <a:endParaRPr lang="en-US"/>
          </a:p>
        </p:txBody>
      </p:sp>
    </p:spTree>
    <p:extLst>
      <p:ext uri="{BB962C8B-B14F-4D97-AF65-F5344CB8AC3E}">
        <p14:creationId xmlns:p14="http://schemas.microsoft.com/office/powerpoint/2010/main" val="3626120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a:xfrm>
            <a:off x="701040" y="3594845"/>
            <a:ext cx="5608320" cy="4513696"/>
          </a:xfrm>
        </p:spPr>
        <p:txBody>
          <a:bodyPr/>
          <a:lstStyle/>
          <a:p>
            <a:pPr algn="l" rtl="0" fontAlgn="base"/>
            <a:r>
              <a:rPr lang="en-US" sz="1500" b="1" i="0" u="none" strike="noStrike">
                <a:solidFill>
                  <a:srgbClr val="000000"/>
                </a:solidFill>
                <a:effectLst/>
                <a:latin typeface="Calibri" panose="020F0502020204030204" pitchFamily="34" charset="0"/>
              </a:rPr>
              <a:t>South Carolina Adopt-a-Stream</a:t>
            </a:r>
            <a:r>
              <a:rPr lang="en-US" sz="1500" b="0" i="0" u="none" strike="noStrike">
                <a:solidFill>
                  <a:srgbClr val="000000"/>
                </a:solidFill>
                <a:effectLst/>
                <a:latin typeface="Calibri" panose="020F0502020204030204" pitchFamily="34" charset="0"/>
              </a:rPr>
              <a:t> is a volunteer monitoring program where participants learn to monitor the health and water quality of their local waterways. We offer certification in four different protocols: </a:t>
            </a:r>
            <a:r>
              <a:rPr lang="en-US" sz="1500" b="1" i="0" u="none" strike="noStrike">
                <a:solidFill>
                  <a:srgbClr val="000000"/>
                </a:solidFill>
                <a:effectLst/>
                <a:latin typeface="Calibri" panose="020F0502020204030204" pitchFamily="34" charset="0"/>
              </a:rPr>
              <a:t>freshwater, tidal saltwater, macroinvertebrate, and lake monitoring.</a:t>
            </a:r>
            <a:r>
              <a:rPr lang="en-US" sz="1500" b="0" i="0" u="none" strike="noStrike">
                <a:solidFill>
                  <a:srgbClr val="000000"/>
                </a:solidFill>
                <a:effectLst/>
                <a:latin typeface="Calibri" panose="020F0502020204030204" pitchFamily="34" charset="0"/>
              </a:rPr>
              <a:t> </a:t>
            </a:r>
            <a:r>
              <a:rPr lang="en-US" sz="1500" b="0" i="0">
                <a:solidFill>
                  <a:srgbClr val="000000"/>
                </a:solidFill>
                <a:effectLst/>
                <a:latin typeface="Calibri" panose="020F0502020204030204" pitchFamily="34" charset="0"/>
              </a:rPr>
              <a:t>​</a:t>
            </a:r>
            <a:endParaRPr lang="en-US" sz="1500" b="0" i="0">
              <a:solidFill>
                <a:srgbClr val="444444"/>
              </a:solidFill>
              <a:effectLst/>
              <a:latin typeface="Calibri" panose="020F0502020204030204" pitchFamily="34" charset="0"/>
            </a:endParaRPr>
          </a:p>
          <a:p>
            <a:pPr algn="l" rtl="0" fontAlgn="base"/>
            <a:r>
              <a:rPr lang="en-US" sz="1500" b="0" i="0">
                <a:solidFill>
                  <a:srgbClr val="000000"/>
                </a:solidFill>
                <a:effectLst/>
                <a:latin typeface="Calibri" panose="020F0502020204030204" pitchFamily="34" charset="0"/>
              </a:rPr>
              <a:t>​</a:t>
            </a:r>
            <a:endParaRPr lang="en-US" sz="1500" b="0" i="0">
              <a:solidFill>
                <a:srgbClr val="444444"/>
              </a:solidFill>
              <a:effectLst/>
              <a:latin typeface="Calibri" panose="020F0502020204030204" pitchFamily="34" charset="0"/>
            </a:endParaRPr>
          </a:p>
          <a:p>
            <a:pPr algn="l" rtl="0" fontAlgn="base"/>
            <a:r>
              <a:rPr lang="en-US" sz="1500" b="0" i="0" u="none" strike="noStrike">
                <a:solidFill>
                  <a:srgbClr val="000000"/>
                </a:solidFill>
                <a:effectLst/>
                <a:latin typeface="Calibri" panose="020F0502020204030204" pitchFamily="34" charset="0"/>
              </a:rPr>
              <a:t>Volunteer water quality monitors help our state by collecting data on waterways that may not be regularly monitored otherwise. After this workshop, YOU will be a certified volunteer scientist. You have the chance to impact water quality in your community by providing VALUABLE data about freshwater streams that you care about. </a:t>
            </a:r>
            <a:r>
              <a:rPr lang="en-US" sz="1500" b="0" i="0">
                <a:solidFill>
                  <a:srgbClr val="000000"/>
                </a:solidFill>
                <a:effectLst/>
                <a:latin typeface="Calibri" panose="020F0502020204030204" pitchFamily="34" charset="0"/>
              </a:rPr>
              <a:t>​</a:t>
            </a:r>
            <a:endParaRPr lang="en-US" sz="1500" b="0" i="0">
              <a:solidFill>
                <a:srgbClr val="444444"/>
              </a:solidFill>
              <a:effectLst/>
              <a:latin typeface="Calibri" panose="020F0502020204030204" pitchFamily="34" charset="0"/>
            </a:endParaRPr>
          </a:p>
          <a:p>
            <a:pPr algn="l" rtl="0" fontAlgn="base"/>
            <a:r>
              <a:rPr lang="en-US" sz="1500" b="0" i="0">
                <a:solidFill>
                  <a:srgbClr val="000000"/>
                </a:solidFill>
                <a:effectLst/>
                <a:latin typeface="Calibri" panose="020F0502020204030204" pitchFamily="34" charset="0"/>
              </a:rPr>
              <a:t>​</a:t>
            </a:r>
            <a:endParaRPr lang="en-US" sz="1500" b="0" i="0">
              <a:solidFill>
                <a:srgbClr val="444444"/>
              </a:solidFill>
              <a:effectLst/>
              <a:latin typeface="Calibri" panose="020F0502020204030204" pitchFamily="34" charset="0"/>
            </a:endParaRPr>
          </a:p>
          <a:p>
            <a:pPr algn="l" rtl="0" fontAlgn="base"/>
            <a:r>
              <a:rPr lang="en-US" sz="1500" b="0" i="0" u="none" strike="noStrike">
                <a:solidFill>
                  <a:srgbClr val="000000"/>
                </a:solidFill>
                <a:effectLst/>
                <a:latin typeface="Calibri" panose="020F0502020204030204" pitchFamily="34" charset="0"/>
              </a:rPr>
              <a:t>The program is led in partnership by the SC Department of Health and Environmental Control and Clemson’s Center for Watershed Excellence. Together these two groups form the State Team, which helps keep the program running and oversee the public database. </a:t>
            </a:r>
            <a:r>
              <a:rPr lang="en-US" sz="1500" b="0" i="0">
                <a:solidFill>
                  <a:srgbClr val="000000"/>
                </a:solidFill>
                <a:effectLst/>
                <a:latin typeface="Calibri" panose="020F0502020204030204" pitchFamily="34" charset="0"/>
              </a:rPr>
              <a:t>​</a:t>
            </a:r>
            <a:endParaRPr lang="en-US" sz="1500" b="0" i="0">
              <a:solidFill>
                <a:srgbClr val="444444"/>
              </a:solidFill>
              <a:effectLst/>
              <a:latin typeface="Calibri" panose="020F0502020204030204" pitchFamily="34" charset="0"/>
            </a:endParaRPr>
          </a:p>
          <a:p>
            <a:pPr algn="l" rtl="0" fontAlgn="base"/>
            <a:r>
              <a:rPr lang="en-US" sz="1500" b="0" i="0">
                <a:solidFill>
                  <a:srgbClr val="000000"/>
                </a:solidFill>
                <a:effectLst/>
                <a:latin typeface="Calibri" panose="020F0502020204030204" pitchFamily="34" charset="0"/>
              </a:rPr>
              <a:t>​</a:t>
            </a:r>
            <a:endParaRPr lang="en-US" sz="1500" b="0" i="0">
              <a:solidFill>
                <a:srgbClr val="444444"/>
              </a:solidFill>
              <a:effectLst/>
              <a:latin typeface="Calibri" panose="020F0502020204030204" pitchFamily="34" charset="0"/>
            </a:endParaRPr>
          </a:p>
          <a:p>
            <a:pPr algn="l" rtl="0" fontAlgn="base"/>
            <a:r>
              <a:rPr lang="en-US" sz="1500" b="0" i="0" u="none" strike="noStrike">
                <a:solidFill>
                  <a:srgbClr val="000000"/>
                </a:solidFill>
                <a:effectLst/>
                <a:latin typeface="Calibri" panose="020F0502020204030204" pitchFamily="34" charset="0"/>
              </a:rPr>
              <a:t>As of January 2024, we have data on 500+ sites across South Carolina thanks to our wonderful volunteers. </a:t>
            </a:r>
            <a:endParaRPr lang="en-US" sz="1500"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a:t>
            </a:fld>
            <a:endParaRPr lang="en-US"/>
          </a:p>
        </p:txBody>
      </p:sp>
    </p:spTree>
    <p:extLst>
      <p:ext uri="{BB962C8B-B14F-4D97-AF65-F5344CB8AC3E}">
        <p14:creationId xmlns:p14="http://schemas.microsoft.com/office/powerpoint/2010/main" val="38900397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Transparency, or the “clarity” of the water, is the measure of light penetration into a waterbody. It is affected by color and suspended materials in the water. This measurement can help monitor erosion or land use changes in your watershed. </a:t>
            </a:r>
            <a:endParaRPr lang="en-US">
              <a:cs typeface="Calibri"/>
            </a:endParaRPr>
          </a:p>
          <a:p>
            <a:endParaRPr lang="en-US"/>
          </a:p>
          <a:p>
            <a:r>
              <a:rPr lang="en-US"/>
              <a:t>The tools available for Adopt-a-Stream sampling measure transparency, however there is no state standard for transparency, only turbidity. </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50</a:t>
            </a:fld>
            <a:endParaRPr lang="en-US"/>
          </a:p>
        </p:txBody>
      </p:sp>
    </p:spTree>
    <p:extLst>
      <p:ext uri="{BB962C8B-B14F-4D97-AF65-F5344CB8AC3E}">
        <p14:creationId xmlns:p14="http://schemas.microsoft.com/office/powerpoint/2010/main" val="16324247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2A7C1-0A2C-07A6-7EEA-A132560F7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D1AEBD-18D4-2E60-8840-7283B6C62FDC}"/>
              </a:ext>
            </a:extLst>
          </p:cNvPr>
          <p:cNvSpPr>
            <a:spLocks noGrp="1" noRot="1" noChangeAspect="1"/>
          </p:cNvSpPr>
          <p:nvPr>
            <p:ph type="sldImg"/>
          </p:nvPr>
        </p:nvSpPr>
        <p:spPr>
          <a:xfrm>
            <a:off x="701675" y="307975"/>
            <a:ext cx="4181475" cy="3136900"/>
          </a:xfrm>
        </p:spPr>
      </p:sp>
      <p:sp>
        <p:nvSpPr>
          <p:cNvPr id="3" name="Notes Placeholder 2">
            <a:extLst>
              <a:ext uri="{FF2B5EF4-FFF2-40B4-BE49-F238E27FC236}">
                <a16:creationId xmlns:a16="http://schemas.microsoft.com/office/drawing/2014/main" id="{3AA21A8C-4C0E-F9C9-BBB0-88A1020D27BC}"/>
              </a:ext>
            </a:extLst>
          </p:cNvPr>
          <p:cNvSpPr>
            <a:spLocks noGrp="1"/>
          </p:cNvSpPr>
          <p:nvPr>
            <p:ph type="body" idx="1"/>
          </p:nvPr>
        </p:nvSpPr>
        <p:spPr/>
        <p:txBody>
          <a:bodyPr/>
          <a:lstStyle/>
          <a:p>
            <a:r>
              <a:rPr lang="en-US"/>
              <a:t>Turbidity is a measure of the "cloudiness" of water. Transparency and turbidity are not the same and are measured in different units. They are inversely related: in other words, the higher the turbidity is, the less transparent the water is. Increasing turbidity can be an indication of increased runoff from land. It is an important consideration for drinking water as finished water has turbidity limits. </a:t>
            </a:r>
            <a:endParaRPr lang="en-US">
              <a:cs typeface="Calibri"/>
            </a:endParaRPr>
          </a:p>
          <a:p>
            <a:endParaRPr lang="en-US"/>
          </a:p>
          <a:p>
            <a:r>
              <a:rPr lang="en-US"/>
              <a:t>The database will convert transparency to turbidity for you in order to relate your measurement to state standards. </a:t>
            </a:r>
            <a:endParaRPr lang="en-US">
              <a:cs typeface="Calibri" panose="020F0502020204030204"/>
            </a:endParaRPr>
          </a:p>
          <a:p>
            <a:endParaRPr lang="en-US">
              <a:cs typeface="Calibri" panose="020F0502020204030204"/>
            </a:endParaRPr>
          </a:p>
          <a:p>
            <a:r>
              <a:rPr lang="en-US">
                <a:solidFill>
                  <a:srgbClr val="FF0000"/>
                </a:solidFill>
                <a:cs typeface="Calibri" panose="020F0502020204030204"/>
              </a:rPr>
              <a:t>[Optional video on measuring transparency: </a:t>
            </a:r>
            <a:r>
              <a:rPr lang="en-US">
                <a:hlinkClick r:id="rId3"/>
              </a:rPr>
              <a:t>https://www.youtube.com/watch?v=56KxMeLKfG4</a:t>
            </a:r>
            <a:r>
              <a:rPr lang="en-US">
                <a:solidFill>
                  <a:srgbClr val="FF0000"/>
                </a:solidFill>
              </a:rPr>
              <a:t>] </a:t>
            </a:r>
            <a:endParaRPr lang="en-US">
              <a:solidFill>
                <a:srgbClr val="FF0000"/>
              </a:solidFill>
              <a:cs typeface="Calibri"/>
            </a:endParaRPr>
          </a:p>
          <a:p>
            <a:endParaRPr lang="en-US">
              <a:cs typeface="Calibri" panose="020F0502020204030204"/>
            </a:endParaRPr>
          </a:p>
        </p:txBody>
      </p:sp>
      <p:sp>
        <p:nvSpPr>
          <p:cNvPr id="4" name="Slide Number Placeholder 3">
            <a:extLst>
              <a:ext uri="{FF2B5EF4-FFF2-40B4-BE49-F238E27FC236}">
                <a16:creationId xmlns:a16="http://schemas.microsoft.com/office/drawing/2014/main" id="{B0A4ECCF-DAB9-3015-BF4B-53D420F47FE5}"/>
              </a:ext>
            </a:extLst>
          </p:cNvPr>
          <p:cNvSpPr>
            <a:spLocks noGrp="1"/>
          </p:cNvSpPr>
          <p:nvPr>
            <p:ph type="sldNum" sz="quarter" idx="10"/>
          </p:nvPr>
        </p:nvSpPr>
        <p:spPr/>
        <p:txBody>
          <a:bodyPr/>
          <a:lstStyle/>
          <a:p>
            <a:fld id="{6AA0B91A-04E6-438C-8ECE-AA6E2C8EC7F9}" type="slidenum">
              <a:rPr lang="en-US" smtClean="0"/>
              <a:t>51</a:t>
            </a:fld>
            <a:endParaRPr lang="en-US"/>
          </a:p>
        </p:txBody>
      </p:sp>
    </p:spTree>
    <p:extLst>
      <p:ext uri="{BB962C8B-B14F-4D97-AF65-F5344CB8AC3E}">
        <p14:creationId xmlns:p14="http://schemas.microsoft.com/office/powerpoint/2010/main" val="26895721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To measure, submerge the tube to fill it with water, being careful not to stir up sediment, OR pour a fresh water sample from a bucket or sampling pole. Move the filled tube to the shade and remove anything that could alter your field of view like sunglasses or hats. Look straight down into the tube, slowly letting water out until you can begin to differentiate the black and white of the Secchi disk at the bottom of the tube. Read the scale on the outside of the tube and record measurement in centimeters. </a:t>
            </a:r>
            <a:endParaRPr lang="en-US">
              <a:cs typeface="Calibri"/>
            </a:endParaRPr>
          </a:p>
          <a:p>
            <a:endParaRPr lang="en-US"/>
          </a:p>
          <a:p>
            <a:r>
              <a:rPr lang="en-US"/>
              <a:t>If your tube is full but you can see the Secchi disk from the top, mark that your transparency is greater than 120 cm in the database. </a:t>
            </a:r>
            <a:endParaRPr lang="en-US">
              <a:cs typeface="Calibri"/>
            </a:endParaRPr>
          </a:p>
          <a:p>
            <a:endParaRPr lang="en-US"/>
          </a:p>
          <a:p>
            <a:r>
              <a:rPr lang="en-US"/>
              <a:t>If you leave the water sample in the tube too long, remix it to suspend everything again. </a:t>
            </a:r>
            <a:endParaRPr lang="en-US">
              <a:cs typeface="Calibri" panose="020F0502020204030204"/>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52</a:t>
            </a:fld>
            <a:endParaRPr lang="en-US"/>
          </a:p>
        </p:txBody>
      </p:sp>
    </p:spTree>
    <p:extLst>
      <p:ext uri="{BB962C8B-B14F-4D97-AF65-F5344CB8AC3E}">
        <p14:creationId xmlns:p14="http://schemas.microsoft.com/office/powerpoint/2010/main" val="35864867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Transparency tubes can be used anywhere. On the other hand, Secchi disks can only be used when sampling from a dock, pier, or boat without a strong current, as you must be directly above the disk to take the measurement. </a:t>
            </a:r>
          </a:p>
          <a:p>
            <a:endParaRPr lang="en-US"/>
          </a:p>
          <a:p>
            <a:r>
              <a:rPr lang="en-US"/>
              <a:t>When using a Secchi disk, two measurements are taken. The first is the disappearance depth, which is the measurement from the disk to the top of the water, taken when the disk first starts to disappear from sight. The next is the reappearance depth, which is the measurement from the disk to the top of the water, taken when you can just start to see the disk again as it is pulled upwards. These two measurements are averaged in the database to yield one transparency value.</a:t>
            </a:r>
            <a:endParaRPr lang="en-US">
              <a:cs typeface="Calibri"/>
            </a:endParaRPr>
          </a:p>
          <a:p>
            <a:endParaRPr lang="en-US"/>
          </a:p>
          <a:p>
            <a:r>
              <a:rPr lang="en-US"/>
              <a:t>Ropes made by AAS Trainers will have 10 cm, 50 cm, and 100 cm markings. Record your measurement in meters. </a:t>
            </a:r>
          </a:p>
        </p:txBody>
      </p:sp>
      <p:sp>
        <p:nvSpPr>
          <p:cNvPr id="5" name="Slide Number Placeholder 4"/>
          <p:cNvSpPr>
            <a:spLocks noGrp="1"/>
          </p:cNvSpPr>
          <p:nvPr>
            <p:ph type="sldNum" sz="quarter" idx="5"/>
          </p:nvPr>
        </p:nvSpPr>
        <p:spPr/>
        <p:txBody>
          <a:bodyPr/>
          <a:lstStyle/>
          <a:p>
            <a:fld id="{6AA0B91A-04E6-438C-8ECE-AA6E2C8EC7F9}" type="slidenum">
              <a:rPr lang="en-US" smtClean="0"/>
              <a:t>53</a:t>
            </a:fld>
            <a:endParaRPr lang="en-US"/>
          </a:p>
        </p:txBody>
      </p:sp>
    </p:spTree>
    <p:extLst>
      <p:ext uri="{BB962C8B-B14F-4D97-AF65-F5344CB8AC3E}">
        <p14:creationId xmlns:p14="http://schemas.microsoft.com/office/powerpoint/2010/main" val="6112281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Salinity</a:t>
            </a:r>
            <a:r>
              <a:rPr lang="en-US" b="0" i="1" u="none" strike="noStrike" kern="1200" baseline="0">
                <a:solidFill>
                  <a:schemeClr val="tx1"/>
                </a:solidFill>
                <a:latin typeface="+mn-lt"/>
                <a:ea typeface="+mn-ea"/>
                <a:cs typeface="+mn-cs"/>
              </a:rPr>
              <a:t> </a:t>
            </a:r>
            <a:r>
              <a:rPr lang="en-US" b="0" i="0" u="none" strike="noStrike" kern="1200" baseline="0">
                <a:solidFill>
                  <a:schemeClr val="tx1"/>
                </a:solidFill>
                <a:latin typeface="+mn-lt"/>
                <a:ea typeface="+mn-ea"/>
                <a:cs typeface="+mn-cs"/>
              </a:rPr>
              <a:t>is the measure of dissolved salts in water, typically reported in parts per thousand (ppt). It is the major determining factor in plant and animal distribution and changes from a freshwater environment to saltwater. </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Freshwater has a salinity of 0 parts per thousand (ppt). As you travel up-river, salt marshes and tidal creeks have a lower salinity of around 5-10 ppt. Closer to the ocean, salinities range from 20-35 ppt. For Adopt-a-Stream sampling, </a:t>
            </a:r>
            <a:r>
              <a:rPr lang="en-US" b="1" i="0" u="none" strike="noStrike" kern="1200" baseline="0">
                <a:solidFill>
                  <a:schemeClr val="tx1"/>
                </a:solidFill>
                <a:latin typeface="+mn-lt"/>
                <a:ea typeface="+mn-ea"/>
                <a:cs typeface="+mn-cs"/>
              </a:rPr>
              <a:t>any waters with salinity of &gt; 0.5 ppt are considered saltwater. </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Salinity also influences the saturation level of DO. As salinity increases (for example, as a river moves towards the ocean), the amount of DO that the river can hold decreases. </a:t>
            </a:r>
            <a:endParaRPr lang="en-US"/>
          </a:p>
        </p:txBody>
      </p:sp>
      <p:sp>
        <p:nvSpPr>
          <p:cNvPr id="4" name="Slide Number Placeholder 3"/>
          <p:cNvSpPr>
            <a:spLocks noGrp="1"/>
          </p:cNvSpPr>
          <p:nvPr>
            <p:ph type="sldNum" sz="quarter" idx="10"/>
          </p:nvPr>
        </p:nvSpPr>
        <p:spPr/>
        <p:txBody>
          <a:bodyPr/>
          <a:lstStyle/>
          <a:p>
            <a:fld id="{6AA0B91A-04E6-438C-8ECE-AA6E2C8EC7F9}" type="slidenum">
              <a:rPr lang="en-US" smtClean="0"/>
              <a:t>54</a:t>
            </a:fld>
            <a:endParaRPr lang="en-US"/>
          </a:p>
        </p:txBody>
      </p:sp>
    </p:spTree>
    <p:extLst>
      <p:ext uri="{BB962C8B-B14F-4D97-AF65-F5344CB8AC3E}">
        <p14:creationId xmlns:p14="http://schemas.microsoft.com/office/powerpoint/2010/main" val="23224830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kern="1200">
                <a:solidFill>
                  <a:schemeClr val="tx1"/>
                </a:solidFill>
                <a:effectLst/>
                <a:latin typeface="+mn-lt"/>
                <a:ea typeface="+mn-ea"/>
                <a:cs typeface="+mn-cs"/>
              </a:rPr>
              <a:t>A refractometer is a device which measures the content of a solution by the refraction of light. The refractometer must be calibrated with distilled water prior to every sampling event.</a:t>
            </a:r>
            <a:r>
              <a:rPr lang="en-US"/>
              <a:t> </a:t>
            </a:r>
            <a:endParaRPr lang="en-US" b="0" i="0" kern="1200">
              <a:solidFill>
                <a:schemeClr val="tx1"/>
              </a:solidFill>
              <a:effectLst/>
              <a:latin typeface="+mn-lt"/>
              <a:ea typeface="+mn-ea"/>
              <a:cs typeface="+mn-cs"/>
            </a:endParaRPr>
          </a:p>
          <a:p>
            <a:endParaRPr lang="en-US" b="0" i="0" u="none" strike="noStrike" kern="1200" baseline="0">
              <a:solidFill>
                <a:schemeClr val="tx1"/>
              </a:solidFill>
              <a:effectLst/>
              <a:latin typeface="+mn-lt"/>
              <a:ea typeface="+mn-ea"/>
              <a:cs typeface="+mn-cs"/>
            </a:endParaRPr>
          </a:p>
          <a:p>
            <a:r>
              <a:rPr lang="en-US"/>
              <a:t>Place a few drops of distilled water on the angled prism and seal the clear plate on top of it. Ensure that the liquid spreads evenly without air bubbles or dry spots. Hold the instrument </a:t>
            </a:r>
            <a:r>
              <a:rPr lang="en-US" b="0" i="0" u="none" strike="noStrike" kern="1200" baseline="0">
                <a:solidFill>
                  <a:schemeClr val="tx1"/>
                </a:solidFill>
                <a:effectLst/>
                <a:latin typeface="+mn-lt"/>
                <a:ea typeface="+mn-ea"/>
                <a:cs typeface="+mn-cs"/>
              </a:rPr>
              <a:t>in a bright area (no hats or sunglasses) and look through the eyepiece.</a:t>
            </a:r>
            <a:r>
              <a:rPr lang="en-US"/>
              <a:t> Adjust until the reading is zero. Wipe the prism clean and repeat the process with your sample. Read the scale on the right-hand side and record</a:t>
            </a:r>
            <a:r>
              <a:rPr lang="en-US" b="0" i="0" u="none" strike="noStrike" kern="1200" baseline="0">
                <a:solidFill>
                  <a:schemeClr val="tx1"/>
                </a:solidFill>
                <a:latin typeface="+mn-lt"/>
                <a:ea typeface="+mn-ea"/>
                <a:cs typeface="+mn-cs"/>
              </a:rPr>
              <a:t> your results in ppt.</a:t>
            </a:r>
            <a:r>
              <a:rPr lang="en-US"/>
              <a:t> </a:t>
            </a:r>
            <a:endParaRPr lang="en-US" b="0" i="0" u="none" strike="noStrike" kern="1200" baseline="0">
              <a:solidFill>
                <a:schemeClr val="tx1"/>
              </a:solidFill>
              <a:latin typeface="+mn-lt"/>
              <a:cs typeface="Calibri"/>
            </a:endParaRP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Note: If your screen is all blue, two conditions may be at play. There may be too small an amount of sample water on the prism. Or, you may be seeing results of freshwater dilution, perhaps from a large storm.</a:t>
            </a:r>
            <a:r>
              <a:rPr lang="en-US"/>
              <a:t> </a:t>
            </a:r>
            <a:endParaRPr lang="en-US" b="0" i="0" u="none" strike="noStrike" kern="1200" baseline="0">
              <a:solidFill>
                <a:schemeClr val="tx1"/>
              </a:solidFill>
              <a:latin typeface="+mn-lt"/>
              <a:cs typeface="Calibri" panose="020F0502020204030204"/>
            </a:endParaRPr>
          </a:p>
          <a:p>
            <a:endParaRPr lang="en-US"/>
          </a:p>
          <a:p>
            <a:r>
              <a:rPr lang="en-US">
                <a:solidFill>
                  <a:srgbClr val="FF0000"/>
                </a:solidFill>
                <a:cs typeface="Calibri"/>
              </a:rPr>
              <a:t>[Optional video: </a:t>
            </a:r>
            <a:r>
              <a:rPr lang="en-US">
                <a:hlinkClick r:id="rId3"/>
              </a:rPr>
              <a:t>https://www.youtube.com/watch?v=kay3tsU-u4M&amp;t=7s</a:t>
            </a:r>
            <a:r>
              <a:rPr lang="en-US">
                <a:solidFill>
                  <a:srgbClr val="FF0000"/>
                </a:solidFill>
              </a:rPr>
              <a:t>]</a:t>
            </a:r>
            <a:r>
              <a:rPr lang="en-US"/>
              <a:t> </a:t>
            </a:r>
            <a:endParaRPr lang="en-US">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55</a:t>
            </a:fld>
            <a:endParaRPr lang="en-US"/>
          </a:p>
        </p:txBody>
      </p:sp>
    </p:spTree>
    <p:extLst>
      <p:ext uri="{BB962C8B-B14F-4D97-AF65-F5344CB8AC3E}">
        <p14:creationId xmlns:p14="http://schemas.microsoft.com/office/powerpoint/2010/main" val="173071527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kern="1200">
                <a:solidFill>
                  <a:schemeClr val="tx1"/>
                </a:solidFill>
                <a:effectLst/>
                <a:latin typeface="+mn-lt"/>
                <a:ea typeface="+mn-ea"/>
                <a:cs typeface="+mn-cs"/>
              </a:rPr>
              <a:t>pH is a measure of how </a:t>
            </a:r>
            <a:r>
              <a:rPr lang="en-US" b="1" kern="1200">
                <a:solidFill>
                  <a:schemeClr val="tx1"/>
                </a:solidFill>
                <a:effectLst/>
                <a:latin typeface="+mn-lt"/>
                <a:ea typeface="+mn-ea"/>
                <a:cs typeface="+mn-cs"/>
              </a:rPr>
              <a:t>acidic or basic water is and has a scale of 0 to 14</a:t>
            </a:r>
            <a:r>
              <a:rPr lang="en-US" kern="1200">
                <a:solidFill>
                  <a:schemeClr val="tx1"/>
                </a:solidFill>
                <a:effectLst/>
                <a:latin typeface="+mn-lt"/>
                <a:ea typeface="+mn-ea"/>
                <a:cs typeface="+mn-cs"/>
              </a:rPr>
              <a:t>. A pH of </a:t>
            </a:r>
            <a:r>
              <a:rPr lang="en-US" b="1" kern="1200">
                <a:solidFill>
                  <a:schemeClr val="tx1"/>
                </a:solidFill>
                <a:effectLst/>
                <a:latin typeface="+mn-lt"/>
                <a:ea typeface="+mn-ea"/>
                <a:cs typeface="+mn-cs"/>
              </a:rPr>
              <a:t>7 is considered neutral </a:t>
            </a:r>
            <a:r>
              <a:rPr lang="en-US" kern="1200">
                <a:solidFill>
                  <a:schemeClr val="tx1"/>
                </a:solidFill>
                <a:effectLst/>
                <a:latin typeface="+mn-lt"/>
                <a:ea typeface="+mn-ea"/>
                <a:cs typeface="+mn-cs"/>
              </a:rPr>
              <a:t>(not acid or basic). Rainwater is slightly acidic and sea water is slightly basic. The pH of stream water is influenced by the concentration of acids in rain and the types of soils or bedrock in the watershed. </a:t>
            </a:r>
          </a:p>
          <a:p>
            <a:endParaRPr lang="en-US" kern="1200">
              <a:solidFill>
                <a:schemeClr val="tx1"/>
              </a:solidFill>
              <a:effectLst/>
              <a:latin typeface="+mn-lt"/>
              <a:ea typeface="+mn-ea"/>
              <a:cs typeface="+mn-cs"/>
            </a:endParaRPr>
          </a:p>
          <a:p>
            <a:r>
              <a:rPr lang="en-US" kern="1200">
                <a:solidFill>
                  <a:schemeClr val="tx1"/>
                </a:solidFill>
                <a:effectLst/>
                <a:latin typeface="+mn-lt"/>
                <a:ea typeface="+mn-ea"/>
                <a:cs typeface="+mn-cs"/>
              </a:rPr>
              <a:t>Low pH levels (acidic water) can have a harmful impact on the health of aquatic communities. Very acidic water or acid rain can allow toxic substances such as ammonia and heavy metals to leach from our soils and possibly negatively affect aquatic plants and animals. Extremely high or low pH values are quite rare in South Carolina.</a:t>
            </a:r>
          </a:p>
          <a:p>
            <a:endParaRPr lang="en-US" kern="1200">
              <a:solidFill>
                <a:schemeClr val="tx1"/>
              </a:solidFill>
              <a:effectLst/>
              <a:latin typeface="+mn-lt"/>
              <a:ea typeface="+mn-ea"/>
              <a:cs typeface="+mn-cs"/>
            </a:endParaRPr>
          </a:p>
          <a:p>
            <a:endParaRPr lang="en-US" sz="1100"/>
          </a:p>
        </p:txBody>
      </p:sp>
      <p:sp>
        <p:nvSpPr>
          <p:cNvPr id="4" name="Slide Number Placeholder 3"/>
          <p:cNvSpPr>
            <a:spLocks noGrp="1"/>
          </p:cNvSpPr>
          <p:nvPr>
            <p:ph type="sldNum" sz="quarter" idx="10"/>
          </p:nvPr>
        </p:nvSpPr>
        <p:spPr/>
        <p:txBody>
          <a:bodyPr/>
          <a:lstStyle/>
          <a:p>
            <a:fld id="{6AA0B91A-04E6-438C-8ECE-AA6E2C8EC7F9}" type="slidenum">
              <a:rPr lang="en-US" smtClean="0"/>
              <a:t>56</a:t>
            </a:fld>
            <a:endParaRPr lang="en-US"/>
          </a:p>
        </p:txBody>
      </p:sp>
    </p:spTree>
    <p:extLst>
      <p:ext uri="{BB962C8B-B14F-4D97-AF65-F5344CB8AC3E}">
        <p14:creationId xmlns:p14="http://schemas.microsoft.com/office/powerpoint/2010/main" val="280722461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kern="1200">
                <a:solidFill>
                  <a:schemeClr val="tx1"/>
                </a:solidFill>
                <a:effectLst/>
                <a:latin typeface="+mn-lt"/>
                <a:ea typeface="+mn-ea"/>
                <a:cs typeface="+mn-cs"/>
              </a:rPr>
              <a:t>There are surface waters in South Carolina’s coastal plain where pH may be </a:t>
            </a:r>
            <a:r>
              <a:rPr lang="en-US" b="1" kern="1200">
                <a:solidFill>
                  <a:schemeClr val="tx1"/>
                </a:solidFill>
                <a:effectLst/>
                <a:latin typeface="+mn-lt"/>
                <a:ea typeface="+mn-ea"/>
                <a:cs typeface="+mn-cs"/>
              </a:rPr>
              <a:t>very low, which is the natural condition of these waterways</a:t>
            </a:r>
            <a:r>
              <a:rPr lang="en-US" kern="1200">
                <a:solidFill>
                  <a:schemeClr val="tx1"/>
                </a:solidFill>
                <a:effectLst/>
                <a:latin typeface="+mn-lt"/>
                <a:ea typeface="+mn-ea"/>
                <a:cs typeface="+mn-cs"/>
              </a:rPr>
              <a:t>. </a:t>
            </a:r>
            <a:r>
              <a:rPr lang="en-US"/>
              <a:t>Vegetation in the stream decays, which adds tannins to the water. These tannins cause the water to become darkly stained (reddish brown to black) and acidic. An example of this is the Edisto River.</a:t>
            </a:r>
          </a:p>
        </p:txBody>
      </p:sp>
      <p:sp>
        <p:nvSpPr>
          <p:cNvPr id="4" name="Slide Number Placeholder 3"/>
          <p:cNvSpPr>
            <a:spLocks noGrp="1"/>
          </p:cNvSpPr>
          <p:nvPr>
            <p:ph type="sldNum" sz="quarter" idx="10"/>
          </p:nvPr>
        </p:nvSpPr>
        <p:spPr/>
        <p:txBody>
          <a:bodyPr/>
          <a:lstStyle/>
          <a:p>
            <a:fld id="{6AA0B91A-04E6-438C-8ECE-AA6E2C8EC7F9}" type="slidenum">
              <a:rPr lang="en-US" smtClean="0"/>
              <a:t>57</a:t>
            </a:fld>
            <a:endParaRPr lang="en-US"/>
          </a:p>
        </p:txBody>
      </p:sp>
    </p:spTree>
    <p:extLst>
      <p:ext uri="{BB962C8B-B14F-4D97-AF65-F5344CB8AC3E}">
        <p14:creationId xmlns:p14="http://schemas.microsoft.com/office/powerpoint/2010/main" val="17513595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pPr>
              <a:defRPr/>
            </a:pPr>
            <a:r>
              <a:rPr lang="en-US"/>
              <a:t>The pH of water is measured using a tool called a color comparator. Simply fill a test tube up with sample water, add the color changing chemical, and compare the color of the test tube to the color-coded scale. </a:t>
            </a:r>
          </a:p>
          <a:p>
            <a:endParaRPr lang="en-US" kern="1200">
              <a:solidFill>
                <a:schemeClr val="tx1"/>
              </a:solidFill>
              <a:effectLst/>
              <a:latin typeface="+mn-lt"/>
              <a:ea typeface="+mn-ea"/>
              <a:cs typeface="+mn-cs"/>
            </a:endParaRPr>
          </a:p>
          <a:p>
            <a:r>
              <a:rPr lang="en-US" kern="1200">
                <a:solidFill>
                  <a:schemeClr val="tx1"/>
                </a:solidFill>
                <a:effectLst/>
                <a:latin typeface="+mn-lt"/>
                <a:ea typeface="+mn-ea"/>
                <a:cs typeface="+mn-cs"/>
              </a:rPr>
              <a:t>There are two important things about testing for pH:</a:t>
            </a:r>
            <a:endParaRPr lang="en-US" kern="1200">
              <a:solidFill>
                <a:schemeClr val="tx1"/>
              </a:solidFill>
              <a:effectLst/>
              <a:latin typeface="+mn-lt"/>
              <a:cs typeface="Calibri"/>
            </a:endParaRPr>
          </a:p>
          <a:p>
            <a:pPr marL="171450" indent="-171450">
              <a:buFont typeface="Arial" panose="020B0604020202020204" pitchFamily="34" charset="0"/>
              <a:buChar char="•"/>
            </a:pPr>
            <a:r>
              <a:rPr lang="en-US" kern="1200">
                <a:solidFill>
                  <a:schemeClr val="tx1"/>
                </a:solidFill>
                <a:effectLst/>
                <a:latin typeface="+mn-lt"/>
                <a:ea typeface="+mn-ea"/>
                <a:cs typeface="+mn-cs"/>
              </a:rPr>
              <a:t>The test tubes must be rinsed with stream water </a:t>
            </a:r>
            <a:r>
              <a:rPr lang="en-US" b="1" kern="1200">
                <a:solidFill>
                  <a:schemeClr val="tx1"/>
                </a:solidFill>
                <a:effectLst/>
                <a:latin typeface="+mn-lt"/>
                <a:ea typeface="+mn-ea"/>
                <a:cs typeface="+mn-cs"/>
              </a:rPr>
              <a:t>two</a:t>
            </a:r>
            <a:r>
              <a:rPr lang="en-US" kern="1200">
                <a:solidFill>
                  <a:schemeClr val="tx1"/>
                </a:solidFill>
                <a:effectLst/>
                <a:latin typeface="+mn-lt"/>
                <a:ea typeface="+mn-ea"/>
                <a:cs typeface="+mn-cs"/>
              </a:rPr>
              <a:t> times prior to taking your measurement.</a:t>
            </a:r>
            <a:endParaRPr lang="en-US" kern="1200">
              <a:solidFill>
                <a:schemeClr val="tx1"/>
              </a:solidFill>
              <a:effectLst/>
              <a:latin typeface="+mn-lt"/>
              <a:cs typeface="Calibri"/>
            </a:endParaRPr>
          </a:p>
          <a:p>
            <a:pPr marL="171450" indent="-171450">
              <a:buFont typeface="Arial" panose="020B0604020202020204" pitchFamily="34" charset="0"/>
              <a:buChar char="•"/>
            </a:pPr>
            <a:r>
              <a:rPr lang="en-US" kern="1200">
                <a:solidFill>
                  <a:schemeClr val="tx1"/>
                </a:solidFill>
                <a:effectLst/>
                <a:latin typeface="+mn-lt"/>
                <a:ea typeface="+mn-ea"/>
                <a:cs typeface="+mn-cs"/>
              </a:rPr>
              <a:t>You must do this test twice for </a:t>
            </a:r>
            <a:r>
              <a:rPr lang="en-US" b="1" kern="1200">
                <a:solidFill>
                  <a:schemeClr val="tx1"/>
                </a:solidFill>
                <a:effectLst/>
                <a:latin typeface="+mn-lt"/>
                <a:ea typeface="+mn-ea"/>
                <a:cs typeface="+mn-cs"/>
              </a:rPr>
              <a:t>duplicate precision. The two samples must be within 0.25 of each other to be valid according to our Adopt-a-Stream protocol</a:t>
            </a:r>
            <a:r>
              <a:rPr lang="en-US" kern="1200">
                <a:solidFill>
                  <a:schemeClr val="tx1"/>
                </a:solidFill>
                <a:effectLst/>
                <a:latin typeface="+mn-lt"/>
                <a:ea typeface="+mn-ea"/>
                <a:cs typeface="+mn-cs"/>
              </a:rPr>
              <a:t>.</a:t>
            </a:r>
            <a:r>
              <a:rPr lang="en-US"/>
              <a:t> </a:t>
            </a:r>
          </a:p>
          <a:p>
            <a:pPr marL="171450" indent="-171450">
              <a:buFont typeface="Arial" panose="020B0604020202020204" pitchFamily="34" charset="0"/>
              <a:buChar char="•"/>
            </a:pPr>
            <a:endParaRPr lang="en-US" kern="1200">
              <a:solidFill>
                <a:schemeClr val="tx1"/>
              </a:solidFill>
              <a:effectLst/>
              <a:latin typeface="+mn-lt"/>
              <a:cs typeface="Calibri"/>
            </a:endParaRPr>
          </a:p>
          <a:p>
            <a:pPr marL="0" indent="0">
              <a:buFont typeface="Arial" panose="020B0604020202020204" pitchFamily="34" charset="0"/>
              <a:buNone/>
            </a:pPr>
            <a:r>
              <a:rPr lang="en-US" i="0" kern="1200">
                <a:solidFill>
                  <a:schemeClr val="tx1"/>
                </a:solidFill>
                <a:effectLst/>
                <a:latin typeface="+mn-lt"/>
                <a:ea typeface="+mn-ea"/>
                <a:cs typeface="+mn-cs"/>
              </a:rPr>
              <a:t>In the majority of tidal </a:t>
            </a:r>
            <a:r>
              <a:rPr lang="en-US" i="0" kern="1200" err="1">
                <a:solidFill>
                  <a:schemeClr val="tx1"/>
                </a:solidFill>
                <a:effectLst/>
                <a:latin typeface="+mn-lt"/>
                <a:ea typeface="+mn-ea"/>
                <a:cs typeface="+mn-cs"/>
              </a:rPr>
              <a:t>saltwaters</a:t>
            </a:r>
            <a:r>
              <a:rPr lang="en-US" i="0" kern="1200">
                <a:solidFill>
                  <a:schemeClr val="tx1"/>
                </a:solidFill>
                <a:effectLst/>
                <a:latin typeface="+mn-lt"/>
                <a:ea typeface="+mn-ea"/>
                <a:cs typeface="+mn-cs"/>
              </a:rPr>
              <a:t> in South Carolina, pH levels should fall between </a:t>
            </a:r>
            <a:r>
              <a:rPr lang="en-US" b="1" i="0" kern="1200">
                <a:solidFill>
                  <a:schemeClr val="tx1"/>
                </a:solidFill>
                <a:effectLst/>
                <a:latin typeface="+mn-lt"/>
                <a:ea typeface="+mn-ea"/>
                <a:cs typeface="+mn-cs"/>
              </a:rPr>
              <a:t>6.5 and 8.5 </a:t>
            </a:r>
            <a:r>
              <a:rPr lang="en-US" i="0" kern="1200">
                <a:solidFill>
                  <a:schemeClr val="tx1"/>
                </a:solidFill>
                <a:effectLst/>
                <a:latin typeface="+mn-lt"/>
                <a:ea typeface="+mn-ea"/>
                <a:cs typeface="+mn-cs"/>
              </a:rPr>
              <a:t>to meet South Carolina state standards</a:t>
            </a:r>
            <a:endParaRPr lang="en-US" i="0" kern="1200">
              <a:solidFill>
                <a:schemeClr val="tx1"/>
              </a:solidFill>
              <a:effectLst/>
              <a:latin typeface="+mn-lt"/>
              <a:cs typeface="Calibri"/>
            </a:endParaRPr>
          </a:p>
          <a:p>
            <a:pPr marL="0" indent="0">
              <a:buFont typeface="Arial" panose="020B0604020202020204" pitchFamily="34" charset="0"/>
              <a:buNone/>
            </a:pPr>
            <a:r>
              <a:rPr lang="en-US" i="1" kern="1200">
                <a:solidFill>
                  <a:schemeClr val="tx1"/>
                </a:solidFill>
                <a:effectLst/>
                <a:latin typeface="+mn-lt"/>
                <a:cs typeface="Calibri"/>
              </a:rPr>
              <a:t>	</a:t>
            </a:r>
            <a:endParaRPr lang="en-US" kern="1200">
              <a:solidFill>
                <a:schemeClr val="tx1"/>
              </a:solidFill>
              <a:effectLst/>
              <a:latin typeface="+mn-lt"/>
              <a:cs typeface="Calibri"/>
            </a:endParaRPr>
          </a:p>
          <a:p>
            <a:r>
              <a:rPr lang="en-US">
                <a:solidFill>
                  <a:srgbClr val="FF0000"/>
                </a:solidFill>
              </a:rPr>
              <a:t>[Demonstrate how to check both scales. There are different shades of green on BOTH scales. Always remove sunglasses to take reading.]</a:t>
            </a:r>
            <a:endParaRPr lang="en-US"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58</a:t>
            </a:fld>
            <a:endParaRPr lang="en-US"/>
          </a:p>
        </p:txBody>
      </p:sp>
    </p:spTree>
    <p:extLst>
      <p:ext uri="{BB962C8B-B14F-4D97-AF65-F5344CB8AC3E}">
        <p14:creationId xmlns:p14="http://schemas.microsoft.com/office/powerpoint/2010/main" val="24891678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a:xfrm>
            <a:off x="701040" y="4473893"/>
            <a:ext cx="5608320" cy="391307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kern="1200">
                <a:solidFill>
                  <a:schemeClr val="tx1"/>
                </a:solidFill>
                <a:effectLst/>
                <a:ea typeface="+mn-ea"/>
                <a:cs typeface="+mn-cs"/>
              </a:rPr>
              <a:t>Like land organisms, aquatic animals rely on oxygen in the water to live. Fish, invertebrates, plants, and aerobic bacteria all require oxygen for respiration. Just like pH and water temperature, there are levels of dissolved oxygen that determine which species may or may not be present in the system.</a:t>
            </a:r>
            <a:r>
              <a:rPr lang="en-US" b="0" i="0" u="none" strike="noStrike" kern="1200" baseline="0">
                <a:solidFill>
                  <a:schemeClr val="tx1"/>
                </a:solidFill>
                <a:effectLst/>
                <a:ea typeface="+mn-ea"/>
                <a:cs typeface="+mn-cs"/>
              </a:rPr>
              <a:t> L</a:t>
            </a:r>
            <a:r>
              <a:rPr lang="en-US" b="0" i="0" u="none" strike="noStrike" kern="1200" baseline="0">
                <a:solidFill>
                  <a:schemeClr val="tx1"/>
                </a:solidFill>
                <a:ea typeface="+mn-ea"/>
                <a:cs typeface="+mn-cs"/>
              </a:rPr>
              <a:t>ow oxygen is thought to keep out the larger predators. This makes creeks and marshes good nursery habitats for smaller organisms that can withstand lower oxygen levels.</a:t>
            </a:r>
          </a:p>
          <a:p>
            <a:endParaRPr lang="en-US" b="0" i="0" u="none" strike="noStrike" kern="1200" baseline="0">
              <a:solidFill>
                <a:schemeClr val="tx1"/>
              </a:solidFill>
              <a:effectLst/>
              <a:ea typeface="+mn-ea"/>
              <a:cs typeface="+mn-cs"/>
            </a:endParaRPr>
          </a:p>
          <a:p>
            <a:r>
              <a:rPr lang="en-US" kern="1200">
                <a:solidFill>
                  <a:schemeClr val="tx1"/>
                </a:solidFill>
                <a:effectLst/>
                <a:ea typeface="+mn-ea"/>
                <a:cs typeface="+mn-cs"/>
              </a:rPr>
              <a:t>Dissolved oxygen levels </a:t>
            </a:r>
            <a:r>
              <a:rPr lang="en-US" kern="1200">
                <a:solidFill>
                  <a:schemeClr val="accent6"/>
                </a:solidFill>
                <a:effectLst/>
                <a:ea typeface="+mn-ea"/>
                <a:cs typeface="+mn-cs"/>
              </a:rPr>
              <a:t>(or “DO” for short) </a:t>
            </a:r>
            <a:r>
              <a:rPr lang="en-US" kern="1200">
                <a:solidFill>
                  <a:schemeClr val="tx1"/>
                </a:solidFill>
                <a:effectLst/>
                <a:ea typeface="+mn-ea"/>
                <a:cs typeface="+mn-cs"/>
              </a:rPr>
              <a:t>naturally fluctuate through the day and seasonally. You may see a wide range of values during your monitoring trips. However, when levels fall below 4 mg/L, aquatic life becomes severely impacted or dies.</a:t>
            </a:r>
            <a:r>
              <a:rPr lang="en-US"/>
              <a:t> </a:t>
            </a:r>
            <a:endParaRPr lang="en-US" kern="1200">
              <a:solidFill>
                <a:schemeClr val="tx1"/>
              </a:solidFill>
              <a:effectLst/>
              <a:ea typeface="+mn-ea"/>
              <a:cs typeface="+mn-cs"/>
            </a:endParaRPr>
          </a:p>
          <a:p>
            <a:endParaRPr lang="en-US" kern="120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59</a:t>
            </a:fld>
            <a:endParaRPr lang="en-US"/>
          </a:p>
        </p:txBody>
      </p:sp>
    </p:spTree>
    <p:extLst>
      <p:ext uri="{BB962C8B-B14F-4D97-AF65-F5344CB8AC3E}">
        <p14:creationId xmlns:p14="http://schemas.microsoft.com/office/powerpoint/2010/main" val="3560024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Through this program, it is our GOAL to help citizen scientists increase their knowledge, provide more information about stream health statewide, encourage behavioral changes, and provide opportunities for watershed stewardship.  </a:t>
            </a:r>
          </a:p>
          <a:p>
            <a:endParaRPr lang="en-US"/>
          </a:p>
          <a:p>
            <a:r>
              <a:rPr lang="en-US"/>
              <a:t>As volunteers, we take an </a:t>
            </a:r>
            <a:r>
              <a:rPr lang="en-US" b="1"/>
              <a:t>ACTIVE</a:t>
            </a:r>
            <a:r>
              <a:rPr lang="en-US"/>
              <a:t> approach to collecting </a:t>
            </a:r>
            <a:r>
              <a:rPr lang="en-US" b="1"/>
              <a:t>DATA</a:t>
            </a:r>
            <a:r>
              <a:rPr lang="en-US"/>
              <a:t> while enjoying the </a:t>
            </a:r>
            <a:r>
              <a:rPr lang="en-US" b="1"/>
              <a:t>OUTDOORS</a:t>
            </a:r>
            <a:r>
              <a:rPr lang="en-US"/>
              <a:t> to help </a:t>
            </a:r>
            <a:r>
              <a:rPr lang="en-US" b="1"/>
              <a:t>PROTECT</a:t>
            </a:r>
            <a:r>
              <a:rPr lang="en-US"/>
              <a:t> our waters </a:t>
            </a:r>
            <a:r>
              <a:rPr lang="en-US" b="1"/>
              <a:t>TOGETHER</a:t>
            </a:r>
            <a:r>
              <a:rPr lang="en-US"/>
              <a:t>. </a:t>
            </a:r>
          </a:p>
          <a:p>
            <a:endParaRPr lang="en-US"/>
          </a:p>
          <a:p>
            <a:r>
              <a:rPr lang="en-US"/>
              <a:t>Overall, educational participation and spreading awareness about this program leads to a</a:t>
            </a:r>
            <a:r>
              <a:rPr lang="en-US" b="1"/>
              <a:t> positive impact </a:t>
            </a:r>
            <a:r>
              <a:rPr lang="en-US"/>
              <a:t>in communities across South Carolina. </a:t>
            </a:r>
          </a:p>
          <a:p>
            <a:endParaRPr lang="en-US" sz="11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sz="1100">
                <a:cs typeface="Arial" panose="020B0604020202020204" pitchFamily="34" charset="0"/>
              </a:rPr>
            </a:br>
            <a:endParaRPr lang="en-US"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6</a:t>
            </a:fld>
            <a:endParaRPr lang="en-US"/>
          </a:p>
        </p:txBody>
      </p:sp>
    </p:spTree>
    <p:extLst>
      <p:ext uri="{BB962C8B-B14F-4D97-AF65-F5344CB8AC3E}">
        <p14:creationId xmlns:p14="http://schemas.microsoft.com/office/powerpoint/2010/main" val="211979401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DO to changes daily and seasonally within your stream because there are multiple ways it can be increased or decreased in water. </a:t>
            </a:r>
          </a:p>
          <a:p>
            <a:endParaRPr lang="en-US">
              <a:cs typeface="Calibri"/>
            </a:endParaRPr>
          </a:p>
          <a:p>
            <a:r>
              <a:rPr lang="en-US">
                <a:cs typeface="Calibri"/>
              </a:rPr>
              <a:t>DO levels can increase through </a:t>
            </a:r>
            <a:r>
              <a:rPr lang="en-US" b="1">
                <a:cs typeface="Calibri"/>
              </a:rPr>
              <a:t>oxygen entering from the atmosphere, turbulent mixing</a:t>
            </a:r>
            <a:r>
              <a:rPr lang="en-US">
                <a:cs typeface="Calibri"/>
              </a:rPr>
              <a:t> from wind and water flow, and </a:t>
            </a:r>
            <a:r>
              <a:rPr lang="en-US" b="1">
                <a:cs typeface="Calibri"/>
              </a:rPr>
              <a:t>photosynthesis</a:t>
            </a:r>
            <a:r>
              <a:rPr lang="en-US">
                <a:cs typeface="Calibri"/>
              </a:rPr>
              <a:t> by living aquatic plants, algae, and phytoplankton.</a:t>
            </a:r>
          </a:p>
          <a:p>
            <a:endParaRPr lang="en-US">
              <a:cs typeface="Calibri"/>
            </a:endParaRPr>
          </a:p>
          <a:p>
            <a:r>
              <a:rPr lang="en-US">
                <a:cs typeface="Calibri"/>
              </a:rPr>
              <a:t>DO levels can decrease due to </a:t>
            </a:r>
            <a:r>
              <a:rPr lang="en-US" b="1">
                <a:cs typeface="Calibri"/>
              </a:rPr>
              <a:t>warmer temperatures</a:t>
            </a:r>
            <a:r>
              <a:rPr lang="en-US">
                <a:cs typeface="Calibri"/>
              </a:rPr>
              <a:t>, </a:t>
            </a:r>
            <a:r>
              <a:rPr lang="en-US" b="1">
                <a:cs typeface="Calibri"/>
              </a:rPr>
              <a:t>decaying organic matter</a:t>
            </a:r>
            <a:r>
              <a:rPr lang="en-US">
                <a:cs typeface="Calibri"/>
              </a:rPr>
              <a:t> increasing oxygen-consuming bacteria, and </a:t>
            </a:r>
            <a:r>
              <a:rPr lang="en-US" b="1">
                <a:cs typeface="Calibri"/>
              </a:rPr>
              <a:t>slow-moving, deep water</a:t>
            </a:r>
            <a:r>
              <a:rPr lang="en-US">
                <a:cs typeface="Calibri"/>
              </a:rPr>
              <a:t>. </a:t>
            </a:r>
            <a:r>
              <a:rPr lang="en-US"/>
              <a:t>That is why critically </a:t>
            </a:r>
            <a:r>
              <a:rPr lang="en-US" b="1"/>
              <a:t>low oxygen levels often occur during the warmer </a:t>
            </a:r>
            <a:r>
              <a:rPr lang="en-US"/>
              <a:t>summer months when dissolved oxygen capacity decreases and oxygen demand increases.</a:t>
            </a:r>
            <a:endParaRPr lang="en-US">
              <a:cs typeface="Calibri"/>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60</a:t>
            </a:fld>
            <a:endParaRPr lang="en-US"/>
          </a:p>
        </p:txBody>
      </p:sp>
    </p:spTree>
    <p:extLst>
      <p:ext uri="{BB962C8B-B14F-4D97-AF65-F5344CB8AC3E}">
        <p14:creationId xmlns:p14="http://schemas.microsoft.com/office/powerpoint/2010/main" val="2416255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92846"/>
            <a:ext cx="5608320" cy="5427092"/>
          </a:xfrm>
        </p:spPr>
        <p:txBody>
          <a:bodyPr/>
          <a:lstStyle/>
          <a:p>
            <a:r>
              <a:rPr lang="en-US">
                <a:solidFill>
                  <a:srgbClr val="FF0000"/>
                </a:solidFill>
              </a:rPr>
              <a:t>[Demonstrate the different pieces of the kit. Go over terminology like reagents, syringe/titrator, sample bottle, etc.]</a:t>
            </a:r>
          </a:p>
          <a:p>
            <a:endParaRPr lang="en-US">
              <a:cs typeface="Calibri"/>
            </a:endParaRPr>
          </a:p>
          <a:p>
            <a:r>
              <a:rPr lang="en-US"/>
              <a:t>Remember to rinse both stream sample bottles twice before taking the sample.</a:t>
            </a:r>
            <a:r>
              <a:rPr lang="en-US">
                <a:cs typeface="Calibri"/>
              </a:rPr>
              <a:t> Like the pH sampling, you will do this test two times. Once you have completed the chemical reactions, your final measurements between the two sample </a:t>
            </a:r>
            <a:r>
              <a:rPr lang="en-US" b="1">
                <a:cs typeface="Calibri"/>
              </a:rPr>
              <a:t>MUST be within 0.6 mg/L of each other</a:t>
            </a:r>
            <a:r>
              <a:rPr lang="en-US">
                <a:cs typeface="Calibri"/>
              </a:rPr>
              <a:t>. </a:t>
            </a:r>
            <a:r>
              <a:rPr lang="en-US" b="1">
                <a:cs typeface="Calibri"/>
              </a:rPr>
              <a:t>Redo the test </a:t>
            </a:r>
            <a:r>
              <a:rPr lang="en-US">
                <a:cs typeface="Calibri"/>
              </a:rPr>
              <a:t>until you have both samples within duplicate precision of one another. </a:t>
            </a:r>
          </a:p>
          <a:p>
            <a:endParaRPr lang="en-US">
              <a:cs typeface="Arial" panose="020B0604020202020204" pitchFamily="34" charset="0"/>
            </a:endParaRPr>
          </a:p>
          <a:p>
            <a:r>
              <a:rPr lang="en-US">
                <a:cs typeface="Calibri"/>
              </a:rPr>
              <a:t>The most common mistakes happen when there are air bubbles accidently left in the sample bottles or the syringe. You’ll get to practice using this kit later in the field. Remember your handbook has instructions and tips from </a:t>
            </a:r>
            <a:r>
              <a:rPr lang="en-US">
                <a:solidFill>
                  <a:srgbClr val="92D050"/>
                </a:solidFill>
                <a:cs typeface="Calibri"/>
              </a:rPr>
              <a:t>pages 42-49.</a:t>
            </a:r>
            <a:endParaRPr lang="en-US" kern="1200">
              <a:solidFill>
                <a:srgbClr val="92D050"/>
              </a:solidFill>
              <a:effectLst/>
              <a:cs typeface="Calibri"/>
            </a:endParaRPr>
          </a:p>
          <a:p>
            <a:endParaRPr lang="en-US"/>
          </a:p>
          <a:p>
            <a:r>
              <a:rPr lang="en-US" kern="1200">
                <a:effectLst/>
                <a:ea typeface="+mn-ea"/>
                <a:cs typeface="+mn-cs"/>
              </a:rPr>
              <a:t>DO levels must have a daily average not less than </a:t>
            </a:r>
            <a:r>
              <a:rPr lang="en-US" b="1" kern="1200">
                <a:effectLst/>
                <a:ea typeface="+mn-ea"/>
                <a:cs typeface="+mn-cs"/>
              </a:rPr>
              <a:t>5 mg/L and must be never be less than 4 mg/L</a:t>
            </a:r>
            <a:r>
              <a:rPr lang="en-US" kern="1200">
                <a:effectLst/>
                <a:ea typeface="+mn-ea"/>
                <a:cs typeface="+mn-cs"/>
              </a:rPr>
              <a:t> to meet standards. </a:t>
            </a:r>
            <a:r>
              <a:rPr lang="en-US" i="0">
                <a:cs typeface="Arial" pitchFamily="34" charset="0"/>
              </a:rPr>
              <a:t>Your saltwater site may also experience frequent DO levels below state standards in the heat of the summer. </a:t>
            </a:r>
            <a:r>
              <a:rPr lang="en-US">
                <a:solidFill>
                  <a:srgbClr val="FF0000"/>
                </a:solidFill>
                <a:cs typeface="Calibri" panose="020F0502020204030204"/>
              </a:rPr>
              <a:t>[</a:t>
            </a:r>
            <a:r>
              <a:rPr lang="en-US">
                <a:solidFill>
                  <a:srgbClr val="FF0000"/>
                </a:solidFill>
              </a:rPr>
              <a:t>Optional Video</a:t>
            </a:r>
            <a:r>
              <a:rPr lang="en-US"/>
              <a:t>:</a:t>
            </a:r>
            <a:r>
              <a:rPr lang="en-US" b="1"/>
              <a:t> </a:t>
            </a:r>
            <a:r>
              <a:rPr lang="en-US" b="1">
                <a:hlinkClick r:id="rId3"/>
              </a:rPr>
              <a:t>https://www.youtube.com/watch?v=Nmu7r32gE-g&amp;t=3s</a:t>
            </a:r>
            <a:r>
              <a:rPr lang="en-US" b="1"/>
              <a:t> </a:t>
            </a:r>
            <a:r>
              <a:rPr lang="en-US">
                <a:solidFill>
                  <a:srgbClr val="FF0000"/>
                </a:solidFill>
              </a:rPr>
              <a:t>]</a:t>
            </a:r>
            <a:endParaRPr lang="en-US">
              <a:solidFill>
                <a:srgbClr val="FF0000"/>
              </a:solidFill>
              <a:cs typeface="Calibri" panose="020F0502020204030204"/>
            </a:endParaRPr>
          </a:p>
        </p:txBody>
      </p:sp>
      <p:sp>
        <p:nvSpPr>
          <p:cNvPr id="4" name="Slide Number Placeholder 3"/>
          <p:cNvSpPr>
            <a:spLocks noGrp="1"/>
          </p:cNvSpPr>
          <p:nvPr>
            <p:ph type="sldNum" sz="quarter" idx="10"/>
          </p:nvPr>
        </p:nvSpPr>
        <p:spPr/>
        <p:txBody>
          <a:bodyPr/>
          <a:lstStyle/>
          <a:p>
            <a:fld id="{6AA0B91A-04E6-438C-8ECE-AA6E2C8EC7F9}" type="slidenum">
              <a:rPr lang="en-US" smtClean="0"/>
              <a:t>61</a:t>
            </a:fld>
            <a:endParaRPr lang="en-US"/>
          </a:p>
        </p:txBody>
      </p:sp>
    </p:spTree>
    <p:extLst>
      <p:ext uri="{BB962C8B-B14F-4D97-AF65-F5344CB8AC3E}">
        <p14:creationId xmlns:p14="http://schemas.microsoft.com/office/powerpoint/2010/main" val="24124719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Remember to maintain the pH and DO chemical kits by doing the following:</a:t>
            </a:r>
          </a:p>
          <a:p>
            <a:endParaRPr lang="en-US"/>
          </a:p>
          <a:p>
            <a:r>
              <a:rPr lang="en-US"/>
              <a:t>Always check the expiration dates of chemicals before you sample! Each chemical has it's own expiration date. If reagents are expired or contaminated, please contact your kit loan location or a trainer to let them know so they can be replaced. </a:t>
            </a:r>
            <a:endParaRPr lang="en-US">
              <a:cs typeface="Calibri" panose="020F0502020204030204"/>
            </a:endParaRPr>
          </a:p>
          <a:p>
            <a:endParaRPr lang="en-US">
              <a:cs typeface="Calibri" panose="020F0502020204030204"/>
            </a:endParaRPr>
          </a:p>
          <a:p>
            <a:r>
              <a:rPr lang="en-US" b="1"/>
              <a:t>Store a kit in a cool, dark place when not in use</a:t>
            </a:r>
            <a:r>
              <a:rPr lang="en-US"/>
              <a:t>. This especially means to never leave the kit in a hot car or cold garage. </a:t>
            </a:r>
            <a:endParaRPr lang="en-US">
              <a:cs typeface="Calibri"/>
            </a:endParaRPr>
          </a:p>
          <a:p>
            <a:pPr>
              <a:defRPr/>
            </a:pPr>
            <a:endParaRPr lang="en-US" kern="1200">
              <a:solidFill>
                <a:schemeClr val="tx1"/>
              </a:solidFill>
              <a:effectLst/>
              <a:latin typeface="+mn-lt"/>
              <a:cs typeface="Calibri"/>
            </a:endParaRPr>
          </a:p>
          <a:p>
            <a:pPr>
              <a:defRPr/>
            </a:pPr>
            <a:r>
              <a:rPr lang="en-US"/>
              <a:t>Sampling waste</a:t>
            </a:r>
            <a:r>
              <a:rPr lang="en-US" kern="1200">
                <a:solidFill>
                  <a:schemeClr val="tx1"/>
                </a:solidFill>
                <a:effectLst/>
                <a:latin typeface="+mn-lt"/>
                <a:ea typeface="+mn-ea"/>
                <a:cs typeface="+mn-cs"/>
              </a:rPr>
              <a:t> can be poured down your sink at home </a:t>
            </a:r>
            <a:r>
              <a:rPr lang="en-US"/>
              <a:t>with extra water or flushed down the toilet UNLESS</a:t>
            </a:r>
            <a:r>
              <a:rPr lang="en-US" kern="1200">
                <a:solidFill>
                  <a:schemeClr val="tx1"/>
                </a:solidFill>
                <a:effectLst/>
                <a:latin typeface="+mn-lt"/>
                <a:ea typeface="+mn-ea"/>
                <a:cs typeface="+mn-cs"/>
              </a:rPr>
              <a:t> you are on a SEPTIC system. </a:t>
            </a:r>
            <a:r>
              <a:rPr lang="en-US" b="1" kern="1200">
                <a:solidFill>
                  <a:schemeClr val="tx1"/>
                </a:solidFill>
                <a:effectLst/>
                <a:latin typeface="+mn-lt"/>
                <a:ea typeface="+mn-ea"/>
                <a:cs typeface="+mn-cs"/>
              </a:rPr>
              <a:t>(DO NOT POUR expired chemicals down the drain).</a:t>
            </a:r>
            <a:r>
              <a:rPr lang="en-US" b="1"/>
              <a:t>  </a:t>
            </a:r>
            <a:endParaRPr lang="en-US" b="1" kern="1200">
              <a:solidFill>
                <a:schemeClr val="tx1"/>
              </a:solidFill>
              <a:effectLst/>
              <a:latin typeface="+mn-lt"/>
              <a:cs typeface="Calibri"/>
            </a:endParaRPr>
          </a:p>
          <a:p>
            <a:endParaRPr lang="en-US"/>
          </a:p>
        </p:txBody>
      </p:sp>
      <p:sp>
        <p:nvSpPr>
          <p:cNvPr id="4" name="Slide Number Placeholder 3"/>
          <p:cNvSpPr>
            <a:spLocks noGrp="1"/>
          </p:cNvSpPr>
          <p:nvPr>
            <p:ph type="sldNum" sz="quarter" idx="10"/>
          </p:nvPr>
        </p:nvSpPr>
        <p:spPr/>
        <p:txBody>
          <a:bodyPr/>
          <a:lstStyle/>
          <a:p>
            <a:fld id="{6AA0B91A-04E6-438C-8ECE-AA6E2C8EC7F9}" type="slidenum">
              <a:rPr lang="en-US" smtClean="0"/>
              <a:t>62</a:t>
            </a:fld>
            <a:endParaRPr lang="en-US"/>
          </a:p>
        </p:txBody>
      </p:sp>
    </p:spTree>
    <p:extLst>
      <p:ext uri="{BB962C8B-B14F-4D97-AF65-F5344CB8AC3E}">
        <p14:creationId xmlns:p14="http://schemas.microsoft.com/office/powerpoint/2010/main" val="2287945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rgbClr val="92D050"/>
                </a:solidFill>
              </a:rPr>
              <a:t>Page 53.</a:t>
            </a:r>
          </a:p>
        </p:txBody>
      </p:sp>
      <p:sp>
        <p:nvSpPr>
          <p:cNvPr id="4" name="Slide Number Placeholder 3"/>
          <p:cNvSpPr>
            <a:spLocks noGrp="1"/>
          </p:cNvSpPr>
          <p:nvPr>
            <p:ph type="sldNum" sz="quarter" idx="10"/>
          </p:nvPr>
        </p:nvSpPr>
        <p:spPr/>
        <p:txBody>
          <a:bodyPr/>
          <a:lstStyle/>
          <a:p>
            <a:fld id="{6AA0B91A-04E6-438C-8ECE-AA6E2C8EC7F9}" type="slidenum">
              <a:rPr lang="en-US" smtClean="0"/>
              <a:t>63</a:t>
            </a:fld>
            <a:endParaRPr lang="en-US"/>
          </a:p>
        </p:txBody>
      </p:sp>
    </p:spTree>
    <p:extLst>
      <p:ext uri="{BB962C8B-B14F-4D97-AF65-F5344CB8AC3E}">
        <p14:creationId xmlns:p14="http://schemas.microsoft.com/office/powerpoint/2010/main" val="28530471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Phytoplankton, also known as microalgae, are like terrestrial plants in that they contain chlorophyll and require sunlight to live and grow. In a balanced ecosystem, phytoplankton provide food for a wide range of sea creatures. </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Phytoplankton feed on nutrients such as nitrates, phosphates, and sulfur. When too many nutrients are available, some phytoplankton may grow out of control and form harmful algal blooms (</a:t>
            </a:r>
            <a:r>
              <a:rPr lang="en-US" b="0" i="0" u="none" strike="noStrike" kern="1200" baseline="0" err="1">
                <a:solidFill>
                  <a:schemeClr val="tx1"/>
                </a:solidFill>
                <a:latin typeface="+mn-lt"/>
                <a:ea typeface="+mn-ea"/>
                <a:cs typeface="+mn-cs"/>
              </a:rPr>
              <a:t>HABs</a:t>
            </a:r>
            <a:r>
              <a:rPr lang="en-US" b="0" i="0" u="none" strike="noStrike" kern="1200" baseline="0">
                <a:solidFill>
                  <a:schemeClr val="tx1"/>
                </a:solidFill>
                <a:latin typeface="+mn-lt"/>
                <a:ea typeface="+mn-ea"/>
                <a:cs typeface="+mn-cs"/>
              </a:rPr>
              <a:t>). These blooms can potentially produce extremely toxic compounds that have harmful effects on fish, shellfish, mammals, birds, and even people. Algae and cyanobacteria are a natural part of the waterway, but some can be harmful, and these are the organisms that are actively monitored.</a:t>
            </a:r>
          </a:p>
          <a:p>
            <a:endParaRPr lang="en-US" b="0" i="0" u="none" strike="noStrike" kern="1200" baseline="0">
              <a:solidFill>
                <a:schemeClr val="tx1"/>
              </a:solidFill>
              <a:latin typeface="+mn-lt"/>
              <a:ea typeface="+mn-ea"/>
              <a:cs typeface="+mn-cs"/>
            </a:endParaRPr>
          </a:p>
          <a:p>
            <a:r>
              <a:rPr lang="en-US" b="0" i="0" u="none" strike="noStrike" kern="1200" baseline="0">
                <a:solidFill>
                  <a:schemeClr val="tx1"/>
                </a:solidFill>
                <a:latin typeface="+mn-lt"/>
                <a:ea typeface="+mn-ea"/>
                <a:cs typeface="+mn-cs"/>
              </a:rPr>
              <a:t>The Phytoplankton Monitoring Network (</a:t>
            </a:r>
            <a:r>
              <a:rPr lang="en-US" b="0" i="0" u="none" strike="noStrike" kern="1200" baseline="0" err="1">
                <a:solidFill>
                  <a:schemeClr val="tx1"/>
                </a:solidFill>
                <a:latin typeface="+mn-lt"/>
                <a:ea typeface="+mn-ea"/>
                <a:cs typeface="+mn-cs"/>
              </a:rPr>
              <a:t>PMN</a:t>
            </a:r>
            <a:r>
              <a:rPr lang="en-US" b="0" i="0" u="none" strike="noStrike" kern="1200" baseline="0">
                <a:solidFill>
                  <a:schemeClr val="tx1"/>
                </a:solidFill>
                <a:latin typeface="+mn-lt"/>
                <a:ea typeface="+mn-ea"/>
                <a:cs typeface="+mn-cs"/>
              </a:rPr>
              <a:t>) is a national volunteer organization that monitors for potential </a:t>
            </a:r>
            <a:r>
              <a:rPr lang="en-US" b="0" i="0" u="none" strike="noStrike" kern="1200" baseline="0" err="1">
                <a:solidFill>
                  <a:schemeClr val="tx1"/>
                </a:solidFill>
                <a:latin typeface="+mn-lt"/>
                <a:ea typeface="+mn-ea"/>
                <a:cs typeface="+mn-cs"/>
              </a:rPr>
              <a:t>HABs</a:t>
            </a:r>
            <a:r>
              <a:rPr lang="en-US" b="0" i="0" u="none" strike="noStrike" kern="1200" baseline="0">
                <a:solidFill>
                  <a:schemeClr val="tx1"/>
                </a:solidFill>
                <a:latin typeface="+mn-lt"/>
                <a:ea typeface="+mn-ea"/>
                <a:cs typeface="+mn-cs"/>
              </a:rPr>
              <a:t> and promotes a better understanding of them. </a:t>
            </a:r>
          </a:p>
        </p:txBody>
      </p:sp>
      <p:sp>
        <p:nvSpPr>
          <p:cNvPr id="5" name="Slide Number Placeholder 4"/>
          <p:cNvSpPr>
            <a:spLocks noGrp="1"/>
          </p:cNvSpPr>
          <p:nvPr>
            <p:ph type="sldNum" sz="quarter" idx="5"/>
          </p:nvPr>
        </p:nvSpPr>
        <p:spPr/>
        <p:txBody>
          <a:bodyPr/>
          <a:lstStyle/>
          <a:p>
            <a:fld id="{6AA0B91A-04E6-438C-8ECE-AA6E2C8EC7F9}" type="slidenum">
              <a:rPr lang="en-US" smtClean="0"/>
              <a:t>64</a:t>
            </a:fld>
            <a:endParaRPr lang="en-US"/>
          </a:p>
        </p:txBody>
      </p:sp>
    </p:spTree>
    <p:extLst>
      <p:ext uri="{BB962C8B-B14F-4D97-AF65-F5344CB8AC3E}">
        <p14:creationId xmlns:p14="http://schemas.microsoft.com/office/powerpoint/2010/main" val="20809660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The minimum requirements for </a:t>
            </a:r>
            <a:r>
              <a:rPr lang="en-US" b="0" i="0" u="none" strike="noStrike" kern="1200" baseline="0" err="1">
                <a:solidFill>
                  <a:schemeClr val="tx1"/>
                </a:solidFill>
                <a:latin typeface="+mn-lt"/>
                <a:ea typeface="+mn-ea"/>
                <a:cs typeface="+mn-cs"/>
              </a:rPr>
              <a:t>PMN</a:t>
            </a:r>
            <a:r>
              <a:rPr lang="en-US" b="0" i="0" u="none" strike="noStrike" kern="1200" baseline="0">
                <a:solidFill>
                  <a:schemeClr val="tx1"/>
                </a:solidFill>
                <a:latin typeface="+mn-lt"/>
                <a:ea typeface="+mn-ea"/>
                <a:cs typeface="+mn-cs"/>
              </a:rPr>
              <a:t> volunteers are microscope access, biweekly sampling of a site, at least one year of participation, and completion of the training sessions.</a:t>
            </a:r>
          </a:p>
          <a:p>
            <a:endParaRPr lang="en-US"/>
          </a:p>
          <a:p>
            <a:r>
              <a:rPr lang="en-US" b="0" i="0" u="none" strike="noStrike" kern="1200" baseline="0">
                <a:solidFill>
                  <a:schemeClr val="tx1"/>
                </a:solidFill>
                <a:latin typeface="+mn-lt"/>
                <a:ea typeface="+mn-ea"/>
                <a:cs typeface="+mn-cs"/>
              </a:rPr>
              <a:t>This program is separate from SC Adopt-a-Strea</a:t>
            </a:r>
            <a:r>
              <a:rPr lang="en-US"/>
              <a:t>m but can be a great tool for monitoring biological communities at your adopted site. </a:t>
            </a:r>
            <a:r>
              <a:rPr lang="en-US" b="0" i="0" u="none" strike="noStrike" kern="1200" baseline="0">
                <a:solidFill>
                  <a:schemeClr val="tx1"/>
                </a:solidFill>
                <a:latin typeface="+mn-lt"/>
                <a:ea typeface="+mn-ea"/>
                <a:cs typeface="+mn-cs"/>
              </a:rPr>
              <a:t> </a:t>
            </a:r>
          </a:p>
        </p:txBody>
      </p:sp>
      <p:sp>
        <p:nvSpPr>
          <p:cNvPr id="5" name="Slide Number Placeholder 4"/>
          <p:cNvSpPr>
            <a:spLocks noGrp="1"/>
          </p:cNvSpPr>
          <p:nvPr>
            <p:ph type="sldNum" sz="quarter" idx="5"/>
          </p:nvPr>
        </p:nvSpPr>
        <p:spPr/>
        <p:txBody>
          <a:bodyPr/>
          <a:lstStyle/>
          <a:p>
            <a:fld id="{6AA0B91A-04E6-438C-8ECE-AA6E2C8EC7F9}" type="slidenum">
              <a:rPr lang="en-US" smtClean="0"/>
              <a:t>65</a:t>
            </a:fld>
            <a:endParaRPr lang="en-US"/>
          </a:p>
        </p:txBody>
      </p:sp>
    </p:spTree>
    <p:extLst>
      <p:ext uri="{BB962C8B-B14F-4D97-AF65-F5344CB8AC3E}">
        <p14:creationId xmlns:p14="http://schemas.microsoft.com/office/powerpoint/2010/main" val="31048607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b="0" i="0" u="none" strike="noStrike" kern="1200" baseline="0">
                <a:solidFill>
                  <a:schemeClr val="tx1"/>
                </a:solidFill>
                <a:latin typeface="+mn-lt"/>
                <a:ea typeface="+mn-ea"/>
                <a:cs typeface="+mn-cs"/>
              </a:rPr>
              <a:t>There is a free app called that helps you learn to identify phytoplankton and their proper pronunciation. It includes the most common saltwater phytoplankton.</a:t>
            </a:r>
          </a:p>
        </p:txBody>
      </p:sp>
      <p:sp>
        <p:nvSpPr>
          <p:cNvPr id="5" name="Slide Number Placeholder 4"/>
          <p:cNvSpPr>
            <a:spLocks noGrp="1"/>
          </p:cNvSpPr>
          <p:nvPr>
            <p:ph type="sldNum" sz="quarter" idx="5"/>
          </p:nvPr>
        </p:nvSpPr>
        <p:spPr/>
        <p:txBody>
          <a:bodyPr/>
          <a:lstStyle/>
          <a:p>
            <a:fld id="{6AA0B91A-04E6-438C-8ECE-AA6E2C8EC7F9}" type="slidenum">
              <a:rPr lang="en-US" smtClean="0"/>
              <a:t>66</a:t>
            </a:fld>
            <a:endParaRPr lang="en-US"/>
          </a:p>
        </p:txBody>
      </p:sp>
    </p:spTree>
    <p:extLst>
      <p:ext uri="{BB962C8B-B14F-4D97-AF65-F5344CB8AC3E}">
        <p14:creationId xmlns:p14="http://schemas.microsoft.com/office/powerpoint/2010/main" val="29947080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solidFill>
                  <a:srgbClr val="92D050"/>
                </a:solidFill>
              </a:rPr>
              <a:t>Page 56.</a:t>
            </a:r>
          </a:p>
        </p:txBody>
      </p:sp>
      <p:sp>
        <p:nvSpPr>
          <p:cNvPr id="4" name="Slide Number Placeholder 3"/>
          <p:cNvSpPr>
            <a:spLocks noGrp="1"/>
          </p:cNvSpPr>
          <p:nvPr>
            <p:ph type="sldNum" sz="quarter" idx="10"/>
          </p:nvPr>
        </p:nvSpPr>
        <p:spPr/>
        <p:txBody>
          <a:bodyPr/>
          <a:lstStyle/>
          <a:p>
            <a:fld id="{6AA0B91A-04E6-438C-8ECE-AA6E2C8EC7F9}" type="slidenum">
              <a:rPr lang="en-US" smtClean="0"/>
              <a:t>67</a:t>
            </a:fld>
            <a:endParaRPr lang="en-US"/>
          </a:p>
        </p:txBody>
      </p:sp>
    </p:spTree>
    <p:extLst>
      <p:ext uri="{BB962C8B-B14F-4D97-AF65-F5344CB8AC3E}">
        <p14:creationId xmlns:p14="http://schemas.microsoft.com/office/powerpoint/2010/main" val="35105645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50"/>
            <a:ext cx="5608320" cy="5298908"/>
          </a:xfrm>
        </p:spPr>
        <p:txBody>
          <a:bodyPr/>
          <a:lstStyle/>
          <a:p>
            <a:r>
              <a:rPr lang="en-US"/>
              <a:t>The link to the database can be found on our main website </a:t>
            </a:r>
            <a:r>
              <a:rPr lang="en-US">
                <a:hlinkClick r:id="rId3"/>
              </a:rPr>
              <a:t>www.scadoptastream.org</a:t>
            </a:r>
            <a:r>
              <a:rPr lang="en-US"/>
              <a:t>. Bookmark this page for easy access. [You can show the volunteers the database or go through these slides.]</a:t>
            </a:r>
          </a:p>
          <a:p>
            <a:endParaRPr lang="en-US"/>
          </a:p>
          <a:p>
            <a:r>
              <a:rPr lang="en-US"/>
              <a:t>This is the first screen you’ll see whether you are a certified volunteer or not. Anyone can VIEW sampling events, groups, or sites, but not volunteer information. Sampling Events and Sites pages have export buttons, or data can be copied and pasted directly from the screen. </a:t>
            </a:r>
            <a:endParaRPr lang="en-US">
              <a:cs typeface="Calibri"/>
            </a:endParaRPr>
          </a:p>
          <a:p>
            <a:endParaRPr lang="en-US"/>
          </a:p>
          <a:p>
            <a:r>
              <a:rPr lang="en-US"/>
              <a:t>All volunteers who complete this workshop will be added to the database as certified users. Once we add you as a volunteer, you will be sent an email from “SC Adopt-a-Stream” with a subject line “SC AAS Volunteer Sign-up” </a:t>
            </a:r>
            <a:r>
              <a:rPr lang="en-US" b="1"/>
              <a:t>(check your spam folder if you don’t see it or contact our staff for a direct link</a:t>
            </a:r>
            <a:r>
              <a:rPr lang="en-US"/>
              <a:t>). This login link will have you create a user profile. </a:t>
            </a:r>
            <a:endParaRPr lang="en-US">
              <a:cs typeface="Calibri"/>
            </a:endParaRPr>
          </a:p>
          <a:p>
            <a:endParaRPr lang="en-US"/>
          </a:p>
          <a:p>
            <a:r>
              <a:rPr lang="en-US"/>
              <a:t>Once your user profile has been created, you’ll be able to log in using the top right button. Your username will appear in the top right corner when you are logged in.</a:t>
            </a:r>
            <a:endParaRPr lang="en-US">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68</a:t>
            </a:fld>
            <a:endParaRPr lang="en-US"/>
          </a:p>
        </p:txBody>
      </p:sp>
    </p:spTree>
    <p:extLst>
      <p:ext uri="{BB962C8B-B14F-4D97-AF65-F5344CB8AC3E}">
        <p14:creationId xmlns:p14="http://schemas.microsoft.com/office/powerpoint/2010/main" val="34956881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All new volunteers must create a group first, then add their site </a:t>
            </a:r>
            <a:r>
              <a:rPr lang="en-US" b="1"/>
              <a:t>BEFORE</a:t>
            </a:r>
            <a:r>
              <a:rPr lang="en-US"/>
              <a:t> entering data for the first time. After their group and site is linked to their name, volunteers will use the “Add Sampling Event” button on the Sampling Events page. </a:t>
            </a:r>
          </a:p>
        </p:txBody>
      </p:sp>
      <p:sp>
        <p:nvSpPr>
          <p:cNvPr id="5" name="Slide Number Placeholder 4"/>
          <p:cNvSpPr>
            <a:spLocks noGrp="1"/>
          </p:cNvSpPr>
          <p:nvPr>
            <p:ph type="sldNum" sz="quarter" idx="5"/>
          </p:nvPr>
        </p:nvSpPr>
        <p:spPr/>
        <p:txBody>
          <a:bodyPr/>
          <a:lstStyle/>
          <a:p>
            <a:fld id="{6AA0B91A-04E6-438C-8ECE-AA6E2C8EC7F9}" type="slidenum">
              <a:rPr lang="en-US" smtClean="0"/>
              <a:t>69</a:t>
            </a:fld>
            <a:endParaRPr lang="en-US"/>
          </a:p>
        </p:txBody>
      </p:sp>
    </p:spTree>
    <p:extLst>
      <p:ext uri="{BB962C8B-B14F-4D97-AF65-F5344CB8AC3E}">
        <p14:creationId xmlns:p14="http://schemas.microsoft.com/office/powerpoint/2010/main" val="188839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676649"/>
            <a:ext cx="5608320" cy="5153025"/>
          </a:xfrm>
        </p:spPr>
        <p:txBody>
          <a:bodyPr/>
          <a:lstStyle/>
          <a:p>
            <a:r>
              <a:rPr lang="en-US" dirty="0"/>
              <a:t>Although the data generated by our volunteers is NOT REGULATORY in nature, it is still extremely valuable and considered HIGH quality data thanks to our EPA-approved “Quality Assurance Project Plan,” or QAPP. This means we have a set way of collecting data and that we follow certain water sampling protocols to ensure we are collecting data in a way that is valuable for many different uses. </a:t>
            </a:r>
          </a:p>
          <a:p>
            <a:pPr marL="171450" indent="-171450">
              <a:buFont typeface="Arial" panose="020B0604020202020204" pitchFamily="34" charset="0"/>
              <a:buChar char="•"/>
            </a:pPr>
            <a:endParaRPr lang="en-US">
              <a:cs typeface="Calibri"/>
            </a:endParaRPr>
          </a:p>
          <a:p>
            <a:r>
              <a:rPr lang="en-US" dirty="0">
                <a:cs typeface="Calibri"/>
              </a:rPr>
              <a:t>At the end of this workshop volunteers must pass a certification test that is valid for one year. Only certified volunteers have access to enter data into our public database. As long as volunteers follow o</a:t>
            </a:r>
            <a:r>
              <a:rPr lang="en-US" dirty="0"/>
              <a:t>ur protocol EXACTLY, the data is high quality and available for anyone to use. Volunteers must be recertified annually using the virtual recertification or attending another in person workshop.</a:t>
            </a:r>
            <a:endParaRPr lang="en-US" dirty="0">
              <a:cs typeface="Calibri"/>
            </a:endParaRPr>
          </a:p>
          <a:p>
            <a:endParaRPr lang="en-US">
              <a:cs typeface="Calibri"/>
            </a:endParaRPr>
          </a:p>
          <a:p>
            <a:r>
              <a:rPr lang="en-US" dirty="0">
                <a:solidFill>
                  <a:srgbClr val="FF0000"/>
                </a:solidFill>
                <a:cs typeface="Calibri"/>
              </a:rPr>
              <a:t>[</a:t>
            </a:r>
            <a:r>
              <a:rPr lang="en-US" dirty="0">
                <a:solidFill>
                  <a:srgbClr val="FF0000"/>
                </a:solidFill>
              </a:rPr>
              <a:t>Volunteers must pass a written evaluation and field demonstration with a score of at least 80% to become certified. This is a test to make sure you were taught everything, NOT a test on prior knowledge or experience. </a:t>
            </a:r>
            <a:r>
              <a:rPr lang="en-US" sz="1400" dirty="0">
                <a:solidFill>
                  <a:srgbClr val="FF0000"/>
                </a:solidFill>
              </a:rPr>
              <a:t>]</a:t>
            </a:r>
            <a:endParaRPr lang="en-US" dirty="0">
              <a:solidFill>
                <a:srgbClr val="FF0000"/>
              </a:solidFill>
              <a:cs typeface="Calibri"/>
            </a:endParaRPr>
          </a:p>
          <a:p>
            <a:pPr marL="457200" indent="-457200">
              <a:spcBef>
                <a:spcPct val="20000"/>
              </a:spcBef>
              <a:spcAft>
                <a:spcPct val="0"/>
              </a:spcAft>
              <a:buFont typeface="Wingdings,Sans-Serif" panose="020B0604020202020204" pitchFamily="34" charset="0"/>
              <a:buChar char="§"/>
            </a:pPr>
            <a:endParaRPr lang="en-US">
              <a:cs typeface="Calibri"/>
            </a:endParaRPr>
          </a:p>
        </p:txBody>
      </p:sp>
      <p:sp>
        <p:nvSpPr>
          <p:cNvPr id="4" name="Slide Number Placeholder 3"/>
          <p:cNvSpPr>
            <a:spLocks noGrp="1"/>
          </p:cNvSpPr>
          <p:nvPr>
            <p:ph type="sldNum" sz="quarter" idx="10"/>
          </p:nvPr>
        </p:nvSpPr>
        <p:spPr/>
        <p:txBody>
          <a:bodyPr/>
          <a:lstStyle/>
          <a:p>
            <a:fld id="{2E33B2D3-720D-430D-A15F-8BAE9A055E1A}" type="slidenum">
              <a:rPr lang="en-US" smtClean="0"/>
              <a:t>7</a:t>
            </a:fld>
            <a:endParaRPr lang="en-US"/>
          </a:p>
        </p:txBody>
      </p:sp>
    </p:spTree>
    <p:extLst>
      <p:ext uri="{BB962C8B-B14F-4D97-AF65-F5344CB8AC3E}">
        <p14:creationId xmlns:p14="http://schemas.microsoft.com/office/powerpoint/2010/main" val="9219855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cs typeface="Calibri"/>
              </a:rPr>
              <a:t>When you have completed a sampling event and are ready to enter data go to the sampling events tab and click the add sampling event button. The tabs in the database are the same as the tabs on your data form!</a:t>
            </a:r>
            <a:endParaRPr lang="en-US"/>
          </a:p>
        </p:txBody>
      </p:sp>
      <p:sp>
        <p:nvSpPr>
          <p:cNvPr id="5" name="Slide Number Placeholder 4"/>
          <p:cNvSpPr>
            <a:spLocks noGrp="1"/>
          </p:cNvSpPr>
          <p:nvPr>
            <p:ph type="sldNum" sz="quarter" idx="5"/>
          </p:nvPr>
        </p:nvSpPr>
        <p:spPr/>
        <p:txBody>
          <a:bodyPr/>
          <a:lstStyle/>
          <a:p>
            <a:fld id="{6AA0B91A-04E6-438C-8ECE-AA6E2C8EC7F9}" type="slidenum">
              <a:rPr lang="en-US" smtClean="0"/>
              <a:t>70</a:t>
            </a:fld>
            <a:endParaRPr lang="en-US"/>
          </a:p>
        </p:txBody>
      </p:sp>
    </p:spTree>
    <p:extLst>
      <p:ext uri="{BB962C8B-B14F-4D97-AF65-F5344CB8AC3E}">
        <p14:creationId xmlns:p14="http://schemas.microsoft.com/office/powerpoint/2010/main" val="241785216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Data should always be submitted to the database </a:t>
            </a:r>
            <a:r>
              <a:rPr lang="en-US" b="1"/>
              <a:t>as soon as possible</a:t>
            </a:r>
            <a:r>
              <a:rPr lang="en-US"/>
              <a:t>. You can do this from your phone directly or from a computer. We encourage you to share this data with your community and continue to monitor once a month throughout the year. Datasheets can be found in the back of the handbook, on our website, and should be in the kits that you borrow. </a:t>
            </a:r>
          </a:p>
        </p:txBody>
      </p:sp>
      <p:sp>
        <p:nvSpPr>
          <p:cNvPr id="4" name="Slide Number Placeholder 3"/>
          <p:cNvSpPr>
            <a:spLocks noGrp="1"/>
          </p:cNvSpPr>
          <p:nvPr>
            <p:ph type="sldNum" sz="quarter" idx="10"/>
          </p:nvPr>
        </p:nvSpPr>
        <p:spPr/>
        <p:txBody>
          <a:bodyPr/>
          <a:lstStyle/>
          <a:p>
            <a:fld id="{6AA0B91A-04E6-438C-8ECE-AA6E2C8EC7F9}" type="slidenum">
              <a:rPr lang="en-US" smtClean="0"/>
              <a:t>71</a:t>
            </a:fld>
            <a:endParaRPr lang="en-US"/>
          </a:p>
        </p:txBody>
      </p:sp>
    </p:spTree>
    <p:extLst>
      <p:ext uri="{BB962C8B-B14F-4D97-AF65-F5344CB8AC3E}">
        <p14:creationId xmlns:p14="http://schemas.microsoft.com/office/powerpoint/2010/main" val="13807674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Volunteers can always borrow kits from their local trainer or can look up to see if there is a kit loan location near where they live. You can do this by going to the SC Adopt-a-Stream website and navigating to the kit loan map. If there is no kit near you, try borrowing one from your trainer or contacting a program coordinator for help. </a:t>
            </a:r>
          </a:p>
          <a:p>
            <a:pPr algn="l" rtl="0" fontAlgn="base"/>
            <a:r>
              <a:rPr lang="en-US" sz="1800"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FF0000"/>
                </a:solidFill>
                <a:effectLst/>
                <a:latin typeface="Calibri" panose="020F0502020204030204" pitchFamily="34" charset="0"/>
              </a:rPr>
              <a:t>[Demonstrate kit loan map, Hub map, and/or explain where the local kits are.]</a:t>
            </a:r>
            <a:endParaRPr lang="en-US" b="0" i="0">
              <a:solidFill>
                <a:srgbClr val="FF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AA0B91A-04E6-438C-8ECE-AA6E2C8EC7F9}" type="slidenum">
              <a:rPr lang="en-US" smtClean="0"/>
              <a:t>72</a:t>
            </a:fld>
            <a:endParaRPr lang="en-US"/>
          </a:p>
        </p:txBody>
      </p:sp>
    </p:spTree>
    <p:extLst>
      <p:ext uri="{BB962C8B-B14F-4D97-AF65-F5344CB8AC3E}">
        <p14:creationId xmlns:p14="http://schemas.microsoft.com/office/powerpoint/2010/main" val="42549503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307975"/>
            <a:ext cx="4181475" cy="3136900"/>
          </a:xfrm>
        </p:spPr>
      </p:sp>
      <p:sp>
        <p:nvSpPr>
          <p:cNvPr id="3" name="Notes Placeholder 2"/>
          <p:cNvSpPr>
            <a:spLocks noGrp="1"/>
          </p:cNvSpPr>
          <p:nvPr>
            <p:ph type="body" idx="1"/>
          </p:nvPr>
        </p:nvSpPr>
        <p:spPr/>
        <p:txBody>
          <a:bodyPr/>
          <a:lstStyle/>
          <a:p>
            <a:r>
              <a:rPr lang="en-US"/>
              <a:t>There are many ways to stay connected. You will be added to the SC Adopt-a-Stream newsletter at the end of this workshop. We also recommend you follow us on Facebook and Instagram so you can keep up with the latest Adopt-a-Stream happenings! SC Adopt-a-Stream is an ever-growing and evolving program. We can’t wait to see which streams you adopt next!</a:t>
            </a:r>
          </a:p>
        </p:txBody>
      </p:sp>
      <p:sp>
        <p:nvSpPr>
          <p:cNvPr id="4" name="Slide Number Placeholder 3"/>
          <p:cNvSpPr>
            <a:spLocks noGrp="1"/>
          </p:cNvSpPr>
          <p:nvPr>
            <p:ph type="sldNum" sz="quarter" idx="10"/>
          </p:nvPr>
        </p:nvSpPr>
        <p:spPr/>
        <p:txBody>
          <a:bodyPr/>
          <a:lstStyle/>
          <a:p>
            <a:fld id="{6AA0B91A-04E6-438C-8ECE-AA6E2C8EC7F9}" type="slidenum">
              <a:rPr lang="en-US" smtClean="0"/>
              <a:t>73</a:t>
            </a:fld>
            <a:endParaRPr lang="en-US"/>
          </a:p>
        </p:txBody>
      </p:sp>
    </p:spTree>
    <p:extLst>
      <p:ext uri="{BB962C8B-B14F-4D97-AF65-F5344CB8AC3E}">
        <p14:creationId xmlns:p14="http://schemas.microsoft.com/office/powerpoint/2010/main" val="297466798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pPr>
              <a:defRPr/>
            </a:pPr>
            <a:r>
              <a:rPr lang="en-US">
                <a:solidFill>
                  <a:srgbClr val="000000"/>
                </a:solidFill>
              </a:rPr>
              <a:t>If you have any questions, please don’t hesitate to ask! You can reach out to your trainer or program coordinators anytime. You are invited to join me during my monthly sampling event or can invite me out to join you the first time you sample your stream. Thank you and welcome to South Carolina Adopt-a-Stream!</a:t>
            </a:r>
            <a:endParaRPr lang="en-US"/>
          </a:p>
          <a:p>
            <a:pPr>
              <a:defRPr/>
            </a:pPr>
            <a:endParaRPr lang="en-US"/>
          </a:p>
          <a:p>
            <a:pPr>
              <a:defRPr/>
            </a:pPr>
            <a:r>
              <a:rPr lang="en-US"/>
              <a:t>Sierra Hylton </a:t>
            </a:r>
            <a:r>
              <a:rPr lang="en-US">
                <a:hlinkClick r:id="rId3"/>
              </a:rPr>
              <a:t>hyltonsf@dhec.sc.gov</a:t>
            </a:r>
            <a:r>
              <a:rPr lang="en-US"/>
              <a:t> (Columbia)</a:t>
            </a:r>
            <a:endParaRPr lang="en-US">
              <a:cs typeface="Calibri"/>
            </a:endParaRPr>
          </a:p>
          <a:p>
            <a:pPr>
              <a:defRPr/>
            </a:pPr>
            <a:r>
              <a:rPr lang="en-US"/>
              <a:t>Lexi Thomason </a:t>
            </a:r>
            <a:r>
              <a:rPr lang="en-US">
                <a:hlinkClick r:id="rId4"/>
              </a:rPr>
              <a:t>thomasap@dhec.sc.gov</a:t>
            </a:r>
            <a:r>
              <a:rPr lang="en-US"/>
              <a:t> (Columbia)</a:t>
            </a:r>
            <a:endParaRPr lang="en-US">
              <a:cs typeface="Calibri"/>
            </a:endParaRPr>
          </a:p>
          <a:p>
            <a:pPr marL="0" marR="0" lvl="0" indent="0" algn="l" defTabSz="914400">
              <a:lnSpc>
                <a:spcPct val="100000"/>
              </a:lnSpc>
              <a:spcBef>
                <a:spcPts val="0"/>
              </a:spcBef>
              <a:spcAft>
                <a:spcPts val="0"/>
              </a:spcAft>
              <a:buClrTx/>
              <a:buSzTx/>
              <a:buFontTx/>
              <a:buNone/>
              <a:tabLst/>
              <a:defRPr/>
            </a:pPr>
            <a:r>
              <a:rPr lang="en-US"/>
              <a:t>Erin </a:t>
            </a:r>
            <a:r>
              <a:rPr lang="en-US" err="1"/>
              <a:t>Rosebrock</a:t>
            </a:r>
            <a:r>
              <a:rPr lang="en-US"/>
              <a:t> </a:t>
            </a:r>
            <a:r>
              <a:rPr lang="en-US">
                <a:hlinkClick r:id="rId5"/>
              </a:rPr>
              <a:t>rosebrem@dhec.sc.gov</a:t>
            </a:r>
            <a:r>
              <a:rPr lang="en-US"/>
              <a:t> (Charleston)</a:t>
            </a:r>
            <a:endParaRPr lang="en-US">
              <a:cs typeface="Calibri"/>
            </a:endParaRPr>
          </a:p>
        </p:txBody>
      </p:sp>
      <p:sp>
        <p:nvSpPr>
          <p:cNvPr id="5" name="Slide Number Placeholder 4"/>
          <p:cNvSpPr>
            <a:spLocks noGrp="1"/>
          </p:cNvSpPr>
          <p:nvPr>
            <p:ph type="sldNum" sz="quarter" idx="5"/>
          </p:nvPr>
        </p:nvSpPr>
        <p:spPr/>
        <p:txBody>
          <a:bodyPr/>
          <a:lstStyle/>
          <a:p>
            <a:fld id="{6AA0B91A-04E6-438C-8ECE-AA6E2C8EC7F9}" type="slidenum">
              <a:rPr lang="en-US" smtClean="0"/>
              <a:t>74</a:t>
            </a:fld>
            <a:endParaRPr lang="en-US"/>
          </a:p>
        </p:txBody>
      </p:sp>
    </p:spTree>
    <p:extLst>
      <p:ext uri="{BB962C8B-B14F-4D97-AF65-F5344CB8AC3E}">
        <p14:creationId xmlns:p14="http://schemas.microsoft.com/office/powerpoint/2010/main" val="7150148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solidFill>
                  <a:srgbClr val="FF0000"/>
                </a:solidFill>
              </a:rPr>
              <a:t>[If travelling to the stream, give volunteers directions.] </a:t>
            </a:r>
          </a:p>
          <a:p>
            <a:endParaRPr lang="en-US">
              <a:solidFill>
                <a:srgbClr val="FF0000"/>
              </a:solidFill>
              <a:ea typeface="Calibri"/>
              <a:cs typeface="Calibri"/>
            </a:endParaRPr>
          </a:p>
          <a:p>
            <a:r>
              <a:rPr lang="en-US">
                <a:solidFill>
                  <a:srgbClr val="FF0000"/>
                </a:solidFill>
                <a:ea typeface="Calibri"/>
                <a:cs typeface="Calibri"/>
              </a:rPr>
              <a:t>[Modify this slide with field directions, map, and any special instructions]</a:t>
            </a:r>
          </a:p>
        </p:txBody>
      </p:sp>
      <p:sp>
        <p:nvSpPr>
          <p:cNvPr id="5" name="Slide Number Placeholder 4"/>
          <p:cNvSpPr>
            <a:spLocks noGrp="1"/>
          </p:cNvSpPr>
          <p:nvPr>
            <p:ph type="sldNum" sz="quarter" idx="5"/>
          </p:nvPr>
        </p:nvSpPr>
        <p:spPr/>
        <p:txBody>
          <a:bodyPr/>
          <a:lstStyle/>
          <a:p>
            <a:fld id="{6AA0B91A-04E6-438C-8ECE-AA6E2C8EC7F9}" type="slidenum">
              <a:rPr lang="en-US" smtClean="0"/>
              <a:t>75</a:t>
            </a:fld>
            <a:endParaRPr lang="en-US"/>
          </a:p>
        </p:txBody>
      </p:sp>
    </p:spTree>
    <p:extLst>
      <p:ext uri="{BB962C8B-B14F-4D97-AF65-F5344CB8AC3E}">
        <p14:creationId xmlns:p14="http://schemas.microsoft.com/office/powerpoint/2010/main" val="259406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p:txBody>
          <a:bodyPr/>
          <a:lstStyle/>
          <a:p>
            <a:r>
              <a:rPr lang="en-US"/>
              <a:t>Volunteer data can have a lot of uses. Data collected for this program is to be used for </a:t>
            </a:r>
            <a:r>
              <a:rPr lang="en-US" b="1"/>
              <a:t>EDUCATION</a:t>
            </a:r>
            <a:r>
              <a:rPr lang="en-US"/>
              <a:t>, to monitor for </a:t>
            </a:r>
            <a:r>
              <a:rPr lang="en-US" b="1"/>
              <a:t>BASELINE</a:t>
            </a:r>
            <a:r>
              <a:rPr lang="en-US"/>
              <a:t> conditions, and </a:t>
            </a:r>
            <a:r>
              <a:rPr lang="en-US" b="1"/>
              <a:t>SCREENING</a:t>
            </a:r>
            <a:r>
              <a:rPr lang="en-US"/>
              <a:t> for issues. It can spark investigation and action, but it is NOT to be used as regulatory data. Other data uses include research, advocacy, and watershed planning, among many others. Follow-up from collected data happens at the local government level and is handled by the state team. </a:t>
            </a:r>
            <a:endParaRPr lang="en-US">
              <a:cs typeface="Calibri"/>
            </a:endParaRPr>
          </a:p>
          <a:p>
            <a:endParaRPr lang="en-US">
              <a:solidFill>
                <a:srgbClr val="FF0000"/>
              </a:solidFill>
            </a:endParaRPr>
          </a:p>
          <a:p>
            <a:r>
              <a:rPr lang="en-US">
                <a:solidFill>
                  <a:srgbClr val="FF0000"/>
                </a:solidFill>
                <a:cs typeface="Calibri" panose="020F0502020204030204"/>
              </a:rPr>
              <a:t>[If you use AAS data in your job, use examples from how you use it.] </a:t>
            </a:r>
          </a:p>
        </p:txBody>
      </p:sp>
      <p:sp>
        <p:nvSpPr>
          <p:cNvPr id="4" name="Slide Number Placeholder 3"/>
          <p:cNvSpPr>
            <a:spLocks noGrp="1"/>
          </p:cNvSpPr>
          <p:nvPr>
            <p:ph type="sldNum" sz="quarter" idx="10"/>
          </p:nvPr>
        </p:nvSpPr>
        <p:spPr/>
        <p:txBody>
          <a:bodyPr/>
          <a:lstStyle/>
          <a:p>
            <a:fld id="{6AA0B91A-04E6-438C-8ECE-AA6E2C8EC7F9}" type="slidenum">
              <a:rPr lang="en-US" smtClean="0"/>
              <a:t>8</a:t>
            </a:fld>
            <a:endParaRPr lang="en-US"/>
          </a:p>
        </p:txBody>
      </p:sp>
    </p:spTree>
    <p:extLst>
      <p:ext uri="{BB962C8B-B14F-4D97-AF65-F5344CB8AC3E}">
        <p14:creationId xmlns:p14="http://schemas.microsoft.com/office/powerpoint/2010/main" val="4185028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466725"/>
            <a:ext cx="4270375" cy="3203575"/>
          </a:xfrm>
        </p:spPr>
      </p:sp>
      <p:sp>
        <p:nvSpPr>
          <p:cNvPr id="3" name="Notes Placeholder 2"/>
          <p:cNvSpPr>
            <a:spLocks noGrp="1"/>
          </p:cNvSpPr>
          <p:nvPr>
            <p:ph type="body" idx="1"/>
          </p:nvPr>
        </p:nvSpPr>
        <p:spPr>
          <a:xfrm>
            <a:off x="701040" y="3969222"/>
            <a:ext cx="5608320" cy="4561823"/>
          </a:xfrm>
        </p:spPr>
        <p:txBody>
          <a:bodyPr/>
          <a:lstStyle/>
          <a:p>
            <a:r>
              <a:rPr lang="en-US" dirty="0">
                <a:cs typeface="Calibri"/>
              </a:rPr>
              <a:t>SC AAS Volunteer Monitors and Trainers represent this program with integrity, by following the SC AAS monitoring protocol exactly, accurately documenting observations, and reporting data in the database as soon as possible. </a:t>
            </a:r>
          </a:p>
          <a:p>
            <a:endParaRPr lang="en-US" sz="1200" kern="1200">
              <a:solidFill>
                <a:schemeClr val="tx1"/>
              </a:solidFill>
              <a:effectLst/>
              <a:latin typeface="+mn-lt"/>
              <a:ea typeface="+mn-ea"/>
              <a:cs typeface="+mn-cs"/>
            </a:endParaRPr>
          </a:p>
          <a:p>
            <a:r>
              <a:rPr lang="en-US" dirty="0">
                <a:cs typeface="Calibri"/>
              </a:rPr>
              <a:t>Make sure you have permission to sample at your site. Get permission from private landowners using the Landowner Permission Form [found on AAS website].</a:t>
            </a:r>
            <a:endParaRPr lang="en-US" dirty="0"/>
          </a:p>
          <a:p>
            <a:endParaRPr lang="en-US"/>
          </a:p>
          <a:p>
            <a:r>
              <a:rPr lang="en-US" dirty="0">
                <a:cs typeface="Calibri"/>
              </a:rPr>
              <a:t>We encourage you to always leave your site cleaner than you found it. Be extra careful not to leave trash, spill chemicals, or let items blow away in the wind. Most volunteers add a reusable trash bag to their kit. </a:t>
            </a:r>
          </a:p>
          <a:p>
            <a:endParaRPr lang="en-US">
              <a:cs typeface="Calibri"/>
            </a:endParaRPr>
          </a:p>
          <a:p>
            <a:r>
              <a:rPr lang="en-US" dirty="0">
                <a:cs typeface="Calibri"/>
              </a:rPr>
              <a:t>While at your site, you may have people ask who you are or what you are doing. Be prepared to explain how volunteer monitoring makes a positive impact and that anyone can view the data you collect on our website.</a:t>
            </a: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defTabSz="931774">
              <a:defRPr/>
            </a:pPr>
            <a:endParaRPr lang="en-US"/>
          </a:p>
        </p:txBody>
      </p:sp>
      <p:sp>
        <p:nvSpPr>
          <p:cNvPr id="4" name="Slide Number Placeholder 3"/>
          <p:cNvSpPr>
            <a:spLocks noGrp="1"/>
          </p:cNvSpPr>
          <p:nvPr>
            <p:ph type="sldNum" sz="quarter" idx="10"/>
          </p:nvPr>
        </p:nvSpPr>
        <p:spPr/>
        <p:txBody>
          <a:bodyPr/>
          <a:lstStyle/>
          <a:p>
            <a:fld id="{2E33B2D3-720D-430D-A15F-8BAE9A055E1A}" type="slidenum">
              <a:rPr lang="en-US" smtClean="0"/>
              <a:t>9</a:t>
            </a:fld>
            <a:endParaRPr lang="en-US"/>
          </a:p>
        </p:txBody>
      </p:sp>
    </p:spTree>
    <p:extLst>
      <p:ext uri="{BB962C8B-B14F-4D97-AF65-F5344CB8AC3E}">
        <p14:creationId xmlns:p14="http://schemas.microsoft.com/office/powerpoint/2010/main" val="27696568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4313" y="6416675"/>
            <a:ext cx="2578206" cy="369332"/>
          </a:xfrm>
          <a:prstGeom prst="rect">
            <a:avLst/>
          </a:prstGeom>
        </p:spPr>
        <p:txBody>
          <a:bodyPr wrap="none">
            <a:spAutoFit/>
          </a:bodyPr>
          <a:lstStyle/>
          <a:p>
            <a:pPr>
              <a:defRPr/>
            </a:pPr>
            <a:r>
              <a:rPr lang="en-US" i="1">
                <a:solidFill>
                  <a:schemeClr val="accent3"/>
                </a:solidFill>
                <a:latin typeface="+mn-lt"/>
                <a:cs typeface="Lato"/>
              </a:rPr>
              <a:t>www.scadoptastream.org</a:t>
            </a:r>
            <a:endParaRPr lang="tr-TR" i="1">
              <a:solidFill>
                <a:schemeClr val="accent3"/>
              </a:solidFill>
              <a:latin typeface="+mn-lt"/>
              <a:cs typeface="Lato"/>
            </a:endParaRPr>
          </a:p>
        </p:txBody>
      </p:sp>
      <p:pic>
        <p:nvPicPr>
          <p:cNvPr id="6"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8858" y="438425"/>
            <a:ext cx="1938162" cy="902343"/>
          </a:xfrm>
          <a:prstGeom prst="rect">
            <a:avLst/>
          </a:prstGeom>
          <a:noFill/>
          <a:ln w="9525">
            <a:noFill/>
            <a:miter lim="800000"/>
            <a:headEnd/>
            <a:tailEnd/>
          </a:ln>
        </p:spPr>
      </p:pic>
      <p:sp>
        <p:nvSpPr>
          <p:cNvPr id="2" name="Title 1"/>
          <p:cNvSpPr>
            <a:spLocks noGrp="1"/>
          </p:cNvSpPr>
          <p:nvPr>
            <p:ph type="ctrTitle"/>
          </p:nvPr>
        </p:nvSpPr>
        <p:spPr>
          <a:xfrm>
            <a:off x="467544" y="3714753"/>
            <a:ext cx="8424936" cy="571504"/>
          </a:xfrm>
          <a:prstGeom prst="rect">
            <a:avLst/>
          </a:prstGeom>
        </p:spPr>
        <p:txBody>
          <a:bodyPr>
            <a:noAutofit/>
          </a:bodyPr>
          <a:lstStyle>
            <a:lvl1pP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467544" y="4249160"/>
            <a:ext cx="8424936" cy="500067"/>
          </a:xfrm>
        </p:spPr>
        <p:txBody>
          <a:bodyPr/>
          <a:lstStyle>
            <a:lvl1pPr marL="0" indent="0" algn="l">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11" name="Text Placeholder 10"/>
          <p:cNvSpPr>
            <a:spLocks noGrp="1"/>
          </p:cNvSpPr>
          <p:nvPr>
            <p:ph type="body" sz="quarter" idx="11" hasCustomPrompt="1"/>
          </p:nvPr>
        </p:nvSpPr>
        <p:spPr>
          <a:xfrm>
            <a:off x="467544" y="3322086"/>
            <a:ext cx="8424936" cy="503238"/>
          </a:xfrm>
        </p:spPr>
        <p:txBody>
          <a:bodyPr/>
          <a:lstStyle>
            <a:lvl1pPr marL="0" indent="0">
              <a:buFont typeface="Arial"/>
              <a:buNone/>
              <a:defRPr b="0" i="0" cap="all" baseline="0">
                <a:solidFill>
                  <a:schemeClr val="tx1"/>
                </a:solidFill>
                <a:latin typeface="Lato Light"/>
                <a:cs typeface="Lato Light"/>
              </a:defRPr>
            </a:lvl1pPr>
          </a:lstStyle>
          <a:p>
            <a:pPr lvl="0"/>
            <a:r>
              <a:rPr lang="en-US"/>
              <a:t>[Course] Module 01</a:t>
            </a:r>
          </a:p>
        </p:txBody>
      </p:sp>
    </p:spTree>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411528"/>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ext with Grey Box - 2col">
    <p:spTree>
      <p:nvGrpSpPr>
        <p:cNvPr id="1" name=""/>
        <p:cNvGrpSpPr/>
        <p:nvPr/>
      </p:nvGrpSpPr>
      <p:grpSpPr>
        <a:xfrm>
          <a:off x="0" y="0"/>
          <a:ext cx="0" cy="0"/>
          <a:chOff x="0" y="0"/>
          <a:chExt cx="0" cy="0"/>
        </a:xfrm>
      </p:grpSpPr>
      <p:sp>
        <p:nvSpPr>
          <p:cNvPr id="8" name="Rectangle 7"/>
          <p:cNvSpPr/>
          <p:nvPr/>
        </p:nvSpPr>
        <p:spPr>
          <a:xfrm>
            <a:off x="0" y="4429125"/>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p>
        </p:txBody>
      </p:sp>
      <p:sp>
        <p:nvSpPr>
          <p:cNvPr id="10" name="Text Placeholder 3"/>
          <p:cNvSpPr>
            <a:spLocks noGrp="1"/>
          </p:cNvSpPr>
          <p:nvPr>
            <p:ph type="body" sz="half" idx="13"/>
          </p:nvPr>
        </p:nvSpPr>
        <p:spPr>
          <a:xfrm>
            <a:off x="5000628"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5554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2"/>
          </p:nvPr>
        </p:nvSpPr>
        <p:spPr>
          <a:xfrm>
            <a:off x="285720"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4"/>
          </p:nvPr>
        </p:nvSpPr>
        <p:spPr>
          <a:xfrm>
            <a:off x="251520" y="4643446"/>
            <a:ext cx="8640960" cy="428628"/>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3600" i="0" cap="all">
                <a:solidFill>
                  <a:schemeClr val="bg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5"/>
          </p:nvPr>
        </p:nvSpPr>
        <p:spPr>
          <a:xfrm>
            <a:off x="251520" y="5072074"/>
            <a:ext cx="8640960" cy="357190"/>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2100" i="0">
                <a:solidFill>
                  <a:schemeClr val="bg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ext Only - 3col">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51521" y="857232"/>
            <a:ext cx="8640959"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3"/>
          <p:cNvSpPr>
            <a:spLocks noGrp="1"/>
          </p:cNvSpPr>
          <p:nvPr>
            <p:ph type="body" sz="half" idx="12"/>
          </p:nvPr>
        </p:nvSpPr>
        <p:spPr>
          <a:xfrm>
            <a:off x="500034"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3"/>
          </p:nvPr>
        </p:nvSpPr>
        <p:spPr>
          <a:xfrm>
            <a:off x="3500430"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Text Placeholder 3"/>
          <p:cNvSpPr>
            <a:spLocks noGrp="1"/>
          </p:cNvSpPr>
          <p:nvPr>
            <p:ph type="body" sz="half" idx="14"/>
          </p:nvPr>
        </p:nvSpPr>
        <p:spPr>
          <a:xfrm>
            <a:off x="6500826"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34105" y="1484784"/>
            <a:ext cx="7075791" cy="468250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6" name="Text Placeholder 3"/>
          <p:cNvSpPr>
            <a:spLocks noGrp="1"/>
          </p:cNvSpPr>
          <p:nvPr>
            <p:ph type="body" sz="half" idx="2"/>
          </p:nvPr>
        </p:nvSpPr>
        <p:spPr>
          <a:xfrm>
            <a:off x="359533" y="857232"/>
            <a:ext cx="8424935"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Image Only - Fu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39485"/>
            <a:ext cx="9144000" cy="622909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1318493552"/>
      </p:ext>
    </p:extLst>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hree Photos with Captions">
    <p:spTree>
      <p:nvGrpSpPr>
        <p:cNvPr id="1" name=""/>
        <p:cNvGrpSpPr/>
        <p:nvPr/>
      </p:nvGrpSpPr>
      <p:grpSpPr>
        <a:xfrm>
          <a:off x="0" y="0"/>
          <a:ext cx="0" cy="0"/>
          <a:chOff x="0" y="0"/>
          <a:chExt cx="0" cy="0"/>
        </a:xfrm>
      </p:grpSpPr>
      <p:sp>
        <p:nvSpPr>
          <p:cNvPr id="29" name="Text Placeholder 2"/>
          <p:cNvSpPr>
            <a:spLocks noGrp="1"/>
          </p:cNvSpPr>
          <p:nvPr>
            <p:ph type="body" idx="22"/>
          </p:nvPr>
        </p:nvSpPr>
        <p:spPr>
          <a:xfrm>
            <a:off x="6228098" y="4357124"/>
            <a:ext cx="256030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Text Placeholder 3"/>
          <p:cNvSpPr>
            <a:spLocks noGrp="1"/>
          </p:cNvSpPr>
          <p:nvPr>
            <p:ph type="body" sz="half" idx="27"/>
          </p:nvPr>
        </p:nvSpPr>
        <p:spPr>
          <a:xfrm>
            <a:off x="6228098" y="3714182"/>
            <a:ext cx="2572054"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2"/>
          <p:cNvSpPr>
            <a:spLocks noGrp="1"/>
          </p:cNvSpPr>
          <p:nvPr>
            <p:ph type="body" idx="18"/>
          </p:nvPr>
        </p:nvSpPr>
        <p:spPr>
          <a:xfrm>
            <a:off x="3254648" y="4357124"/>
            <a:ext cx="257719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4"/>
          </p:nvPr>
        </p:nvSpPr>
        <p:spPr>
          <a:xfrm>
            <a:off x="323728" y="4357124"/>
            <a:ext cx="2571768"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2"/>
          </p:nvPr>
        </p:nvSpPr>
        <p:spPr>
          <a:xfrm>
            <a:off x="323728" y="3714182"/>
            <a:ext cx="2571768"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Text Placeholder 2"/>
          <p:cNvSpPr>
            <a:spLocks noGrp="1"/>
          </p:cNvSpPr>
          <p:nvPr>
            <p:ph type="body" idx="13"/>
          </p:nvPr>
        </p:nvSpPr>
        <p:spPr>
          <a:xfrm>
            <a:off x="32372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Picture Placeholder 2"/>
          <p:cNvSpPr>
            <a:spLocks noGrp="1"/>
          </p:cNvSpPr>
          <p:nvPr>
            <p:ph type="pic" idx="1"/>
          </p:nvPr>
        </p:nvSpPr>
        <p:spPr>
          <a:xfrm>
            <a:off x="323728" y="1484784"/>
            <a:ext cx="257176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8" name="Picture Placeholder 2"/>
          <p:cNvSpPr>
            <a:spLocks noGrp="1"/>
          </p:cNvSpPr>
          <p:nvPr>
            <p:ph type="pic" idx="10"/>
          </p:nvPr>
        </p:nvSpPr>
        <p:spPr>
          <a:xfrm>
            <a:off x="3254648" y="1484784"/>
            <a:ext cx="258430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22" name="Text Placeholder 3"/>
          <p:cNvSpPr>
            <a:spLocks noGrp="1"/>
          </p:cNvSpPr>
          <p:nvPr>
            <p:ph type="body" sz="half" idx="15"/>
          </p:nvPr>
        </p:nvSpPr>
        <p:spPr>
          <a:xfrm>
            <a:off x="3254648" y="3714182"/>
            <a:ext cx="2577192"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3" name="Text Placeholder 2"/>
          <p:cNvSpPr>
            <a:spLocks noGrp="1"/>
          </p:cNvSpPr>
          <p:nvPr>
            <p:ph type="body" idx="16"/>
          </p:nvPr>
        </p:nvSpPr>
        <p:spPr>
          <a:xfrm>
            <a:off x="325464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2"/>
          <p:cNvSpPr>
            <a:spLocks noGrp="1"/>
          </p:cNvSpPr>
          <p:nvPr>
            <p:ph type="body" idx="24"/>
          </p:nvPr>
        </p:nvSpPr>
        <p:spPr>
          <a:xfrm>
            <a:off x="6228098" y="3967274"/>
            <a:ext cx="2570462"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2"/>
          <p:cNvSpPr>
            <a:spLocks noGrp="1"/>
          </p:cNvSpPr>
          <p:nvPr>
            <p:ph type="pic" idx="25"/>
          </p:nvPr>
        </p:nvSpPr>
        <p:spPr>
          <a:xfrm>
            <a:off x="6228098" y="1484784"/>
            <a:ext cx="2561894"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Tree>
  </p:cSld>
  <p:clrMapOvr>
    <a:masterClrMapping/>
  </p:clrMapOvr>
  <p:transition advClick="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our Photo Icons">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877997"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147" y="857232"/>
            <a:ext cx="8568951" cy="571504"/>
          </a:xfrm>
        </p:spPr>
        <p:txBody>
          <a:bodyPr/>
          <a:lstStyle>
            <a:lvl1pPr marL="0" indent="0" algn="l">
              <a:buNone/>
              <a:defRPr sz="2400" b="0" i="1">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Text Placeholder 3"/>
          <p:cNvSpPr>
            <a:spLocks noGrp="1"/>
          </p:cNvSpPr>
          <p:nvPr>
            <p:ph type="body" sz="half" idx="16"/>
          </p:nvPr>
        </p:nvSpPr>
        <p:spPr>
          <a:xfrm>
            <a:off x="1571975" y="3561292"/>
            <a:ext cx="6887688" cy="443772"/>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Text Placeholder 3"/>
          <p:cNvSpPr>
            <a:spLocks noGrp="1"/>
          </p:cNvSpPr>
          <p:nvPr>
            <p:ph type="body" sz="half" idx="17"/>
          </p:nvPr>
        </p:nvSpPr>
        <p:spPr>
          <a:xfrm>
            <a:off x="1571975" y="3876351"/>
            <a:ext cx="6887688" cy="662075"/>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0" name="Text Placeholder 3"/>
          <p:cNvSpPr>
            <a:spLocks noGrp="1"/>
          </p:cNvSpPr>
          <p:nvPr>
            <p:ph type="body" sz="half" idx="18"/>
          </p:nvPr>
        </p:nvSpPr>
        <p:spPr>
          <a:xfrm>
            <a:off x="1571975" y="4551452"/>
            <a:ext cx="6887688" cy="461724"/>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1" name="Text Placeholder 3"/>
          <p:cNvSpPr>
            <a:spLocks noGrp="1"/>
          </p:cNvSpPr>
          <p:nvPr>
            <p:ph type="body" sz="half" idx="19"/>
          </p:nvPr>
        </p:nvSpPr>
        <p:spPr>
          <a:xfrm>
            <a:off x="1571975" y="4866511"/>
            <a:ext cx="6887688" cy="75203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20"/>
          </p:nvPr>
        </p:nvSpPr>
        <p:spPr>
          <a:xfrm>
            <a:off x="1571975" y="2575486"/>
            <a:ext cx="6887688" cy="42146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21"/>
          </p:nvPr>
        </p:nvSpPr>
        <p:spPr>
          <a:xfrm>
            <a:off x="1571975" y="2890545"/>
            <a:ext cx="6887688" cy="639769"/>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9" name="Text Placeholder 3"/>
          <p:cNvSpPr>
            <a:spLocks noGrp="1"/>
          </p:cNvSpPr>
          <p:nvPr>
            <p:ph type="body" sz="half" idx="22"/>
          </p:nvPr>
        </p:nvSpPr>
        <p:spPr>
          <a:xfrm>
            <a:off x="1571975" y="1587726"/>
            <a:ext cx="6887688" cy="401113"/>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0" name="Text Placeholder 3"/>
          <p:cNvSpPr>
            <a:spLocks noGrp="1"/>
          </p:cNvSpPr>
          <p:nvPr>
            <p:ph type="body" sz="half" idx="23"/>
          </p:nvPr>
        </p:nvSpPr>
        <p:spPr>
          <a:xfrm>
            <a:off x="1571975" y="1902786"/>
            <a:ext cx="6887688" cy="62918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sz="quarter" idx="24"/>
          </p:nvPr>
        </p:nvSpPr>
        <p:spPr>
          <a:xfrm>
            <a:off x="611560" y="1709797"/>
            <a:ext cx="912440" cy="907577"/>
          </a:xfrm>
        </p:spPr>
        <p:txBody>
          <a:bodyPr/>
          <a:lstStyle>
            <a:lvl1pPr marL="0" indent="0">
              <a:buFont typeface="Arial"/>
              <a:buNone/>
              <a:defRPr/>
            </a:lvl1pPr>
          </a:lstStyle>
          <a:p>
            <a:r>
              <a:rPr lang="en-US"/>
              <a:t>Click icon to add picture</a:t>
            </a:r>
          </a:p>
        </p:txBody>
      </p:sp>
      <p:sp>
        <p:nvSpPr>
          <p:cNvPr id="6" name="Picture Placeholder 5"/>
          <p:cNvSpPr>
            <a:spLocks noGrp="1"/>
          </p:cNvSpPr>
          <p:nvPr>
            <p:ph type="pic" sz="quarter" idx="25"/>
          </p:nvPr>
        </p:nvSpPr>
        <p:spPr>
          <a:xfrm>
            <a:off x="611560" y="2695857"/>
            <a:ext cx="912440" cy="908990"/>
          </a:xfrm>
        </p:spPr>
        <p:txBody>
          <a:bodyPr/>
          <a:lstStyle>
            <a:lvl1pPr marL="0" indent="0">
              <a:buFont typeface="Arial"/>
              <a:buNone/>
              <a:defRPr/>
            </a:lvl1pPr>
          </a:lstStyle>
          <a:p>
            <a:r>
              <a:rPr lang="en-US"/>
              <a:t>Click icon to add picture</a:t>
            </a:r>
          </a:p>
        </p:txBody>
      </p:sp>
      <p:sp>
        <p:nvSpPr>
          <p:cNvPr id="9" name="Picture Placeholder 8"/>
          <p:cNvSpPr>
            <a:spLocks noGrp="1"/>
          </p:cNvSpPr>
          <p:nvPr>
            <p:ph type="pic" sz="quarter" idx="26"/>
          </p:nvPr>
        </p:nvSpPr>
        <p:spPr>
          <a:xfrm>
            <a:off x="611560" y="3686141"/>
            <a:ext cx="909638" cy="911225"/>
          </a:xfrm>
        </p:spPr>
        <p:txBody>
          <a:bodyPr/>
          <a:lstStyle>
            <a:lvl1pPr marL="0" indent="0">
              <a:buFont typeface="Arial"/>
              <a:buNone/>
              <a:defRPr/>
            </a:lvl1pPr>
          </a:lstStyle>
          <a:p>
            <a:r>
              <a:rPr lang="en-US"/>
              <a:t>Click icon to add picture</a:t>
            </a:r>
          </a:p>
        </p:txBody>
      </p:sp>
      <p:sp>
        <p:nvSpPr>
          <p:cNvPr id="11" name="Picture Placeholder 10"/>
          <p:cNvSpPr>
            <a:spLocks noGrp="1"/>
          </p:cNvSpPr>
          <p:nvPr>
            <p:ph type="pic" sz="quarter" idx="27"/>
          </p:nvPr>
        </p:nvSpPr>
        <p:spPr>
          <a:xfrm>
            <a:off x="611560" y="4678015"/>
            <a:ext cx="909638" cy="911225"/>
          </a:xfrm>
        </p:spPr>
        <p:txBody>
          <a:bodyPr/>
          <a:lstStyle>
            <a:lvl1pPr marL="0" indent="0">
              <a:buFont typeface="Arial"/>
              <a:buNone/>
              <a:defRPr/>
            </a:lvl1pPr>
          </a:lstStyle>
          <a:p>
            <a:r>
              <a:rPr lang="en-US"/>
              <a:t>Click icon to add picture</a:t>
            </a:r>
          </a:p>
        </p:txBody>
      </p:sp>
    </p:spTree>
  </p:cSld>
  <p:clrMapOvr>
    <a:masterClrMapping/>
  </p:clrMapOvr>
  <p:transition advClick="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Photo Left with Bubble">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12" name="Subtitle 2"/>
          <p:cNvSpPr>
            <a:spLocks noGrp="1"/>
          </p:cNvSpPr>
          <p:nvPr>
            <p:ph type="subTitle" idx="1"/>
          </p:nvPr>
        </p:nvSpPr>
        <p:spPr>
          <a:xfrm>
            <a:off x="4788024" y="2071678"/>
            <a:ext cx="3816424" cy="3589570"/>
          </a:xfrm>
        </p:spPr>
        <p:txBody>
          <a:bodyPr/>
          <a:lstStyle>
            <a:lvl1pPr marL="0" indent="0" algn="l">
              <a:buNone/>
              <a:defRPr sz="2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5" name="Title 1"/>
          <p:cNvSpPr>
            <a:spLocks noGrp="1"/>
          </p:cNvSpPr>
          <p:nvPr>
            <p:ph type="ctrTitle"/>
          </p:nvPr>
        </p:nvSpPr>
        <p:spPr>
          <a:xfrm>
            <a:off x="4788024" y="1142984"/>
            <a:ext cx="3816424" cy="701840"/>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3600" b="0" i="0" cap="all">
                <a:solidFill>
                  <a:schemeClr val="bg1"/>
                </a:solidFill>
                <a:latin typeface="Lato Light"/>
                <a:cs typeface="Lato Light"/>
              </a:defRPr>
            </a:lvl1pPr>
          </a:lstStyle>
          <a:p>
            <a:r>
              <a:rPr lang="en-US"/>
              <a:t>Click to edit Master title style</a:t>
            </a:r>
            <a:endParaRPr lang="tr-TR"/>
          </a:p>
        </p:txBody>
      </p:sp>
      <p:cxnSp>
        <p:nvCxnSpPr>
          <p:cNvPr id="8" name="Straight Connector 7"/>
          <p:cNvCxnSpPr/>
          <p:nvPr/>
        </p:nvCxnSpPr>
        <p:spPr bwMode="auto">
          <a:xfrm>
            <a:off x="4857750" y="1916832"/>
            <a:ext cx="3500438"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Pull 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32" y="357166"/>
            <a:ext cx="8424936" cy="357190"/>
          </a:xfrm>
        </p:spPr>
        <p:txBody>
          <a:bodyPr/>
          <a:lstStyle>
            <a:lvl1pPr algn="ctr">
              <a:defRPr cap="all">
                <a:solidFill>
                  <a:schemeClr val="accent3"/>
                </a:solidFill>
              </a:defRPr>
            </a:lvl1pPr>
          </a:lstStyle>
          <a:p>
            <a:r>
              <a:rPr lang="en-US"/>
              <a:t>Click to edit Master title style</a:t>
            </a:r>
            <a:endParaRPr lang="tr-TR"/>
          </a:p>
        </p:txBody>
      </p:sp>
      <p:sp>
        <p:nvSpPr>
          <p:cNvPr id="7" name="Picture Placeholder 6"/>
          <p:cNvSpPr>
            <a:spLocks noGrp="1" noChangeAspect="1"/>
          </p:cNvSpPr>
          <p:nvPr>
            <p:ph type="pic" sz="quarter" idx="10"/>
          </p:nvPr>
        </p:nvSpPr>
        <p:spPr>
          <a:xfrm>
            <a:off x="4111971" y="4429862"/>
            <a:ext cx="920059" cy="927964"/>
          </a:xfrm>
          <a:prstGeom prst="ellipse">
            <a:avLst/>
          </a:prstGeom>
          <a:ln w="25400">
            <a:solidFill>
              <a:schemeClr val="bg2"/>
            </a:solidFill>
          </a:ln>
        </p:spPr>
        <p:txBody>
          <a:bodyPr/>
          <a:lstStyle>
            <a:lvl1pPr>
              <a:buFontTx/>
              <a:buNone/>
              <a:defRPr sz="1050"/>
            </a:lvl1pPr>
          </a:lstStyle>
          <a:p>
            <a:pPr lvl="0"/>
            <a:r>
              <a:rPr lang="en-US" noProof="0"/>
              <a:t>Click icon to add picture</a:t>
            </a:r>
            <a:endParaRPr lang="tr-TR" noProof="0"/>
          </a:p>
        </p:txBody>
      </p:sp>
      <p:sp>
        <p:nvSpPr>
          <p:cNvPr id="6" name="Text Placeholder 2"/>
          <p:cNvSpPr>
            <a:spLocks noGrp="1"/>
          </p:cNvSpPr>
          <p:nvPr>
            <p:ph type="body" idx="1"/>
          </p:nvPr>
        </p:nvSpPr>
        <p:spPr>
          <a:xfrm>
            <a:off x="755576" y="2420888"/>
            <a:ext cx="7632848" cy="1872208"/>
          </a:xfrm>
        </p:spPr>
        <p:txBody>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3"/>
          <p:cNvSpPr>
            <a:spLocks noGrp="1"/>
          </p:cNvSpPr>
          <p:nvPr>
            <p:ph type="body" sz="half" idx="2"/>
          </p:nvPr>
        </p:nvSpPr>
        <p:spPr>
          <a:xfrm>
            <a:off x="3071802" y="5572140"/>
            <a:ext cx="2928958" cy="357190"/>
          </a:xfrm>
        </p:spPr>
        <p:txBody>
          <a:bodyPr/>
          <a:lstStyle>
            <a:lvl1pPr marL="0" indent="0" algn="ctr">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2"/>
          <p:cNvSpPr>
            <a:spLocks noGrp="1"/>
          </p:cNvSpPr>
          <p:nvPr>
            <p:ph type="body" idx="11"/>
          </p:nvPr>
        </p:nvSpPr>
        <p:spPr>
          <a:xfrm>
            <a:off x="3250397" y="5877272"/>
            <a:ext cx="2643206" cy="357190"/>
          </a:xfrm>
        </p:spPr>
        <p:txBody>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cSld>
  <p:clrMapOvr>
    <a:masterClrMapping/>
  </p:clrMapOvr>
  <p:transition advClick="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cluding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857365"/>
            <a:ext cx="9144000" cy="28575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3" name="Title 1"/>
          <p:cNvSpPr>
            <a:spLocks noGrp="1"/>
          </p:cNvSpPr>
          <p:nvPr>
            <p:ph type="ctrTitle" hasCustomPrompt="1"/>
          </p:nvPr>
        </p:nvSpPr>
        <p:spPr>
          <a:xfrm>
            <a:off x="251520" y="285728"/>
            <a:ext cx="8640960" cy="714380"/>
          </a:xfrm>
          <a:prstGeom prst="rect">
            <a:avLst/>
          </a:prstGeom>
        </p:spPr>
        <p:txBody>
          <a:bodyPr>
            <a:noAutofit/>
          </a:bodyPr>
          <a:lstStyle>
            <a:lvl1pPr algn="ctr">
              <a:defRPr sz="4800" cap="all">
                <a:solidFill>
                  <a:schemeClr val="bg1"/>
                </a:solidFill>
                <a:latin typeface="+mn-lt"/>
              </a:defRPr>
            </a:lvl1pPr>
          </a:lstStyle>
          <a:p>
            <a:r>
              <a:rPr lang="en-US"/>
              <a:t>Click to edit title</a:t>
            </a:r>
            <a:endParaRPr lang="tr-TR"/>
          </a:p>
        </p:txBody>
      </p:sp>
      <p:sp>
        <p:nvSpPr>
          <p:cNvPr id="4" name="Subtitle 2"/>
          <p:cNvSpPr>
            <a:spLocks noGrp="1"/>
          </p:cNvSpPr>
          <p:nvPr>
            <p:ph type="subTitle" idx="10" hasCustomPrompt="1"/>
          </p:nvPr>
        </p:nvSpPr>
        <p:spPr>
          <a:xfrm>
            <a:off x="251520" y="1000108"/>
            <a:ext cx="8640960" cy="500067"/>
          </a:xfrm>
        </p:spPr>
        <p:txBody>
          <a:bodyPr/>
          <a:lstStyle>
            <a:lvl1pPr marL="0" indent="0" algn="ctr">
              <a:buNone/>
              <a:defRPr sz="3000" b="0" i="0" cap="all" spc="600">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
        <p:nvSpPr>
          <p:cNvPr id="31" name="Text Placeholder 2"/>
          <p:cNvSpPr>
            <a:spLocks noGrp="1"/>
          </p:cNvSpPr>
          <p:nvPr>
            <p:ph type="body" idx="11"/>
          </p:nvPr>
        </p:nvSpPr>
        <p:spPr>
          <a:xfrm>
            <a:off x="357190"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2" name="Text Placeholder 2"/>
          <p:cNvSpPr>
            <a:spLocks noGrp="1"/>
          </p:cNvSpPr>
          <p:nvPr>
            <p:ph type="body" idx="12"/>
          </p:nvPr>
        </p:nvSpPr>
        <p:spPr>
          <a:xfrm>
            <a:off x="642910"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9" name="Text Placeholder 2"/>
          <p:cNvSpPr>
            <a:spLocks noGrp="1"/>
          </p:cNvSpPr>
          <p:nvPr>
            <p:ph type="body" idx="13"/>
          </p:nvPr>
        </p:nvSpPr>
        <p:spPr>
          <a:xfrm>
            <a:off x="642910"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0" name="Text Placeholder 2"/>
          <p:cNvSpPr>
            <a:spLocks noGrp="1"/>
          </p:cNvSpPr>
          <p:nvPr>
            <p:ph type="body" idx="14"/>
          </p:nvPr>
        </p:nvSpPr>
        <p:spPr>
          <a:xfrm>
            <a:off x="3643338"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1" name="Text Placeholder 2"/>
          <p:cNvSpPr>
            <a:spLocks noGrp="1"/>
          </p:cNvSpPr>
          <p:nvPr>
            <p:ph type="body" idx="15"/>
          </p:nvPr>
        </p:nvSpPr>
        <p:spPr>
          <a:xfrm>
            <a:off x="4000528"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2" name="Text Placeholder 2"/>
          <p:cNvSpPr>
            <a:spLocks noGrp="1"/>
          </p:cNvSpPr>
          <p:nvPr>
            <p:ph type="body" idx="16"/>
          </p:nvPr>
        </p:nvSpPr>
        <p:spPr>
          <a:xfrm>
            <a:off x="4000528"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9" name="Text Placeholder 2"/>
          <p:cNvSpPr>
            <a:spLocks noGrp="1"/>
          </p:cNvSpPr>
          <p:nvPr>
            <p:ph type="body" idx="18"/>
          </p:nvPr>
        </p:nvSpPr>
        <p:spPr>
          <a:xfrm>
            <a:off x="6715140" y="5437624"/>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1" name="Text Placeholder 2"/>
          <p:cNvSpPr>
            <a:spLocks noGrp="1"/>
          </p:cNvSpPr>
          <p:nvPr>
            <p:ph type="body" idx="19"/>
          </p:nvPr>
        </p:nvSpPr>
        <p:spPr>
          <a:xfrm>
            <a:off x="6715140" y="5874612"/>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2" name="Text Placeholder 2"/>
          <p:cNvSpPr>
            <a:spLocks noGrp="1"/>
          </p:cNvSpPr>
          <p:nvPr>
            <p:ph type="body" idx="20"/>
          </p:nvPr>
        </p:nvSpPr>
        <p:spPr>
          <a:xfrm>
            <a:off x="6715140" y="6311600"/>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3" name="Text Placeholder 2"/>
          <p:cNvSpPr>
            <a:spLocks noGrp="1"/>
          </p:cNvSpPr>
          <p:nvPr>
            <p:ph type="body" idx="21"/>
          </p:nvPr>
        </p:nvSpPr>
        <p:spPr>
          <a:xfrm>
            <a:off x="6715172" y="5000636"/>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Center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82897" y="6172200"/>
            <a:ext cx="2578206" cy="369332"/>
          </a:xfrm>
          <a:prstGeom prst="rect">
            <a:avLst/>
          </a:prstGeom>
        </p:spPr>
        <p:txBody>
          <a:bodyPr wrap="none">
            <a:spAutoFit/>
          </a:bodyPr>
          <a:lstStyle/>
          <a:p>
            <a:pPr>
              <a:defRPr/>
            </a:pPr>
            <a:r>
              <a:rPr lang="en-US" i="1">
                <a:solidFill>
                  <a:schemeClr val="accent3"/>
                </a:solidFill>
                <a:latin typeface="+mn-lt"/>
                <a:cs typeface="Lato"/>
              </a:rPr>
              <a:t>www.scadoptastream.org</a:t>
            </a:r>
            <a:endParaRPr lang="tr-TR" i="1">
              <a:solidFill>
                <a:schemeClr val="accent3"/>
              </a:solidFill>
              <a:latin typeface="+mn-lt"/>
              <a:cs typeface="Lato"/>
            </a:endParaRPr>
          </a:p>
        </p:txBody>
      </p:sp>
      <p:pic>
        <p:nvPicPr>
          <p:cNvPr id="5"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67150" y="549134"/>
            <a:ext cx="2009700" cy="935649"/>
          </a:xfrm>
          <a:prstGeom prst="rect">
            <a:avLst/>
          </a:prstGeom>
          <a:noFill/>
          <a:ln w="9525">
            <a:noFill/>
            <a:miter lim="800000"/>
            <a:headEnd/>
            <a:tailEnd/>
          </a:ln>
        </p:spPr>
      </p:pic>
      <p:sp>
        <p:nvSpPr>
          <p:cNvPr id="2" name="Title 1"/>
          <p:cNvSpPr>
            <a:spLocks noGrp="1"/>
          </p:cNvSpPr>
          <p:nvPr>
            <p:ph type="ctrTitle"/>
          </p:nvPr>
        </p:nvSpPr>
        <p:spPr>
          <a:xfrm>
            <a:off x="251520" y="2571744"/>
            <a:ext cx="8640960" cy="571504"/>
          </a:xfrm>
          <a:prstGeom prst="rect">
            <a:avLst/>
          </a:prstGeom>
        </p:spPr>
        <p:txBody>
          <a:bodyPr>
            <a:normAutofit/>
          </a:bodyPr>
          <a:lstStyle>
            <a:lvl1pPr algn="ct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251520" y="3143247"/>
            <a:ext cx="8640960" cy="500067"/>
          </a:xfrm>
        </p:spPr>
        <p:txBody>
          <a:bodyPr/>
          <a:lstStyle>
            <a:lvl1pPr marL="0" indent="0" algn="ctr">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6" name="Text Placeholder 10"/>
          <p:cNvSpPr>
            <a:spLocks noGrp="1"/>
          </p:cNvSpPr>
          <p:nvPr>
            <p:ph type="body" sz="quarter" idx="11" hasCustomPrompt="1"/>
          </p:nvPr>
        </p:nvSpPr>
        <p:spPr>
          <a:xfrm>
            <a:off x="251520" y="2204864"/>
            <a:ext cx="8640960" cy="432048"/>
          </a:xfrm>
        </p:spPr>
        <p:txBody>
          <a:bodyPr/>
          <a:lstStyle>
            <a:lvl1pPr marL="0" indent="0" algn="ctr">
              <a:buFont typeface="Arial"/>
              <a:buNone/>
              <a:defRPr b="0" i="0" cap="all" baseline="0">
                <a:solidFill>
                  <a:schemeClr val="tx1"/>
                </a:solidFill>
                <a:latin typeface="Lato Light"/>
                <a:cs typeface="Lato Light"/>
              </a:defRPr>
            </a:lvl1pPr>
          </a:lstStyle>
          <a:p>
            <a:pPr lvl="0"/>
            <a:r>
              <a:rPr lang="en-US"/>
              <a:t>[Course] Module 01</a:t>
            </a:r>
          </a:p>
        </p:txBody>
      </p:sp>
    </p:spTree>
  </p:cSld>
  <p:clrMapOvr>
    <a:masterClrMapping/>
  </p:clrMapOvr>
  <p:transition advClick="0"/>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rot="19140000">
            <a:off x="201168" y="5870448"/>
            <a:ext cx="2176272" cy="201168"/>
          </a:xfrm>
          <a:prstGeom prst="rect">
            <a:avLst/>
          </a:prstGeom>
        </p:spPr>
        <p:txBody>
          <a:bodyPr/>
          <a:lstStyle/>
          <a:p>
            <a:fld id="{20A6AD5D-F828-4723-82F6-B51BDA84991C}" type="datetimeFigureOut">
              <a:rPr lang="en-US" smtClean="0"/>
              <a:t>2/13/2024</a:t>
            </a:fld>
            <a:endParaRPr lang="en-US"/>
          </a:p>
        </p:txBody>
      </p:sp>
      <p:sp>
        <p:nvSpPr>
          <p:cNvPr id="5" name="Footer Placeholder 4"/>
          <p:cNvSpPr>
            <a:spLocks noGrp="1"/>
          </p:cNvSpPr>
          <p:nvPr>
            <p:ph type="ftr" sz="quarter" idx="11"/>
          </p:nvPr>
        </p:nvSpPr>
        <p:spPr>
          <a:xfrm>
            <a:off x="3517514" y="6285122"/>
            <a:ext cx="4724400"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8401038" y="6170822"/>
            <a:ext cx="502920" cy="502920"/>
          </a:xfrm>
          <a:prstGeom prst="ellipse">
            <a:avLst/>
          </a:prstGeom>
        </p:spPr>
        <p:txBody>
          <a:bodyPr/>
          <a:lstStyle/>
          <a:p>
            <a:fld id="{9C59D134-76C6-487F-B207-DF3CAD29674C}" type="slidenum">
              <a:rPr lang="en-US" smtClean="0"/>
              <a:t>‹#›</a:t>
            </a:fld>
            <a:endParaRPr lang="en-US"/>
          </a:p>
        </p:txBody>
      </p:sp>
    </p:spTree>
    <p:extLst>
      <p:ext uri="{BB962C8B-B14F-4D97-AF65-F5344CB8AC3E}">
        <p14:creationId xmlns:p14="http://schemas.microsoft.com/office/powerpoint/2010/main" val="593627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E7CF1C6-71D0-4CB6-9F37-55E5895B1DD2}" type="slidenum">
              <a:rPr lang="en-US" altLang="en-US"/>
              <a:pPr>
                <a:defRPr/>
              </a:pPr>
              <a:t>‹#›</a:t>
            </a:fld>
            <a:endParaRPr lang="en-US" altLang="en-US"/>
          </a:p>
        </p:txBody>
      </p:sp>
    </p:spTree>
    <p:extLst>
      <p:ext uri="{BB962C8B-B14F-4D97-AF65-F5344CB8AC3E}">
        <p14:creationId xmlns:p14="http://schemas.microsoft.com/office/powerpoint/2010/main" val="1932168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3B2628C4-2F33-4695-9D50-EFFC31A5C052}" type="slidenum">
              <a:rPr lang="en-US" altLang="en-US"/>
              <a:pPr/>
              <a:t>‹#›</a:t>
            </a:fld>
            <a:endParaRPr lang="en-US" altLang="en-US"/>
          </a:p>
        </p:txBody>
      </p:sp>
    </p:spTree>
    <p:extLst>
      <p:ext uri="{BB962C8B-B14F-4D97-AF65-F5344CB8AC3E}">
        <p14:creationId xmlns:p14="http://schemas.microsoft.com/office/powerpoint/2010/main" val="2803284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CAE98DC-33AE-4480-A075-8CE109EE495B}" type="datetimeFigureOut">
              <a:rPr lang="en-US" smtClean="0"/>
              <a:t>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E7F1E-67F2-4F82-A016-E6F067204A60}" type="slidenum">
              <a:rPr lang="en-US" smtClean="0"/>
              <a:t>‹#›</a:t>
            </a:fld>
            <a:endParaRPr lang="en-US"/>
          </a:p>
        </p:txBody>
      </p:sp>
    </p:spTree>
    <p:extLst>
      <p:ext uri="{BB962C8B-B14F-4D97-AF65-F5344CB8AC3E}">
        <p14:creationId xmlns:p14="http://schemas.microsoft.com/office/powerpoint/2010/main" val="24257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4"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endParaRPr lang="en-US"/>
          </a:p>
        </p:txBody>
      </p:sp>
      <p:sp>
        <p:nvSpPr>
          <p:cNvPr id="5" name="Slide Number Placeholder 17"/>
          <p:cNvSpPr>
            <a:spLocks noGrp="1"/>
          </p:cNvSpPr>
          <p:nvPr>
            <p:ph type="sldNum" sz="quarter" idx="12"/>
          </p:nvPr>
        </p:nvSpPr>
        <p:spPr>
          <a:xfrm>
            <a:off x="7924800" y="6356350"/>
            <a:ext cx="762000" cy="365125"/>
          </a:xfrm>
          <a:prstGeom prst="rect">
            <a:avLst/>
          </a:prstGeom>
        </p:spPr>
        <p:txBody>
          <a:bodyPr/>
          <a:lstStyle>
            <a:lvl1pPr>
              <a:defRPr/>
            </a:lvl1pPr>
          </a:lstStyle>
          <a:p>
            <a:pPr>
              <a:defRPr/>
            </a:pPr>
            <a:fld id="{2B882DD0-C985-4E88-9937-3E98DD424074}" type="slidenum">
              <a:rPr lang="en-US" altLang="en-US"/>
              <a:pPr>
                <a:defRPr/>
              </a:pPr>
              <a:t>‹#›</a:t>
            </a:fld>
            <a:endParaRPr lang="en-US" altLang="en-US"/>
          </a:p>
        </p:txBody>
      </p:sp>
    </p:spTree>
    <p:extLst>
      <p:ext uri="{BB962C8B-B14F-4D97-AF65-F5344CB8AC3E}">
        <p14:creationId xmlns:p14="http://schemas.microsoft.com/office/powerpoint/2010/main" val="3606843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Lef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14313" y="6416675"/>
            <a:ext cx="2578206" cy="369332"/>
          </a:xfrm>
          <a:prstGeom prst="rect">
            <a:avLst/>
          </a:prstGeom>
        </p:spPr>
        <p:txBody>
          <a:bodyPr wrap="none">
            <a:spAutoFit/>
          </a:bodyPr>
          <a:lstStyle/>
          <a:p>
            <a:pPr>
              <a:defRPr/>
            </a:pPr>
            <a:r>
              <a:rPr lang="en-US" i="1">
                <a:solidFill>
                  <a:srgbClr val="EC6820"/>
                </a:solidFill>
                <a:cs typeface="Lato"/>
              </a:rPr>
              <a:t>www.scadoptastream.org</a:t>
            </a:r>
            <a:endParaRPr lang="tr-TR" i="1">
              <a:solidFill>
                <a:srgbClr val="EC6820"/>
              </a:solidFill>
              <a:cs typeface="Lato"/>
            </a:endParaRPr>
          </a:p>
        </p:txBody>
      </p:sp>
      <p:pic>
        <p:nvPicPr>
          <p:cNvPr id="6"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38858" y="438425"/>
            <a:ext cx="1938162" cy="902343"/>
          </a:xfrm>
          <a:prstGeom prst="rect">
            <a:avLst/>
          </a:prstGeom>
          <a:noFill/>
          <a:ln w="9525">
            <a:noFill/>
            <a:miter lim="800000"/>
            <a:headEnd/>
            <a:tailEnd/>
          </a:ln>
        </p:spPr>
      </p:pic>
      <p:sp>
        <p:nvSpPr>
          <p:cNvPr id="2" name="Title 1"/>
          <p:cNvSpPr>
            <a:spLocks noGrp="1"/>
          </p:cNvSpPr>
          <p:nvPr>
            <p:ph type="ctrTitle"/>
          </p:nvPr>
        </p:nvSpPr>
        <p:spPr>
          <a:xfrm>
            <a:off x="467544" y="3714753"/>
            <a:ext cx="8424936" cy="571504"/>
          </a:xfrm>
          <a:prstGeom prst="rect">
            <a:avLst/>
          </a:prstGeom>
        </p:spPr>
        <p:txBody>
          <a:bodyPr>
            <a:noAutofit/>
          </a:bodyPr>
          <a:lstStyle>
            <a:lvl1pP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467544" y="4249160"/>
            <a:ext cx="8424936" cy="500067"/>
          </a:xfrm>
        </p:spPr>
        <p:txBody>
          <a:bodyPr/>
          <a:lstStyle>
            <a:lvl1pPr marL="0" indent="0" algn="l">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11" name="Text Placeholder 10"/>
          <p:cNvSpPr>
            <a:spLocks noGrp="1"/>
          </p:cNvSpPr>
          <p:nvPr>
            <p:ph type="body" sz="quarter" idx="11" hasCustomPrompt="1"/>
          </p:nvPr>
        </p:nvSpPr>
        <p:spPr>
          <a:xfrm>
            <a:off x="467544" y="3322086"/>
            <a:ext cx="8424936" cy="503238"/>
          </a:xfrm>
        </p:spPr>
        <p:txBody>
          <a:bodyPr/>
          <a:lstStyle>
            <a:lvl1pPr marL="0" indent="0">
              <a:buFont typeface="Arial"/>
              <a:buNone/>
              <a:defRPr b="0" i="0" cap="all" baseline="0">
                <a:solidFill>
                  <a:schemeClr val="tx1"/>
                </a:solidFill>
                <a:latin typeface="Lato Light"/>
                <a:cs typeface="Lato Light"/>
              </a:defRPr>
            </a:lvl1pPr>
          </a:lstStyle>
          <a:p>
            <a:pPr lvl="0"/>
            <a:r>
              <a:rPr lang="en-US"/>
              <a:t>[Course] Module 01</a:t>
            </a:r>
          </a:p>
        </p:txBody>
      </p:sp>
    </p:spTree>
    <p:extLst>
      <p:ext uri="{BB962C8B-B14F-4D97-AF65-F5344CB8AC3E}">
        <p14:creationId xmlns:p14="http://schemas.microsoft.com/office/powerpoint/2010/main" val="1983747141"/>
      </p:ext>
    </p:extLst>
  </p:cSld>
  <p:clrMapOvr>
    <a:masterClrMapping/>
  </p:clrMapOvr>
  <p:transition advClick="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Centere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3282897" y="6172200"/>
            <a:ext cx="2578206" cy="369332"/>
          </a:xfrm>
          <a:prstGeom prst="rect">
            <a:avLst/>
          </a:prstGeom>
        </p:spPr>
        <p:txBody>
          <a:bodyPr wrap="none">
            <a:spAutoFit/>
          </a:bodyPr>
          <a:lstStyle/>
          <a:p>
            <a:pPr>
              <a:defRPr/>
            </a:pPr>
            <a:r>
              <a:rPr lang="en-US" i="1">
                <a:solidFill>
                  <a:srgbClr val="EC6820"/>
                </a:solidFill>
                <a:cs typeface="Lato"/>
              </a:rPr>
              <a:t>www.scadoptastream.org</a:t>
            </a:r>
            <a:endParaRPr lang="tr-TR" i="1">
              <a:solidFill>
                <a:srgbClr val="EC6820"/>
              </a:solidFill>
              <a:cs typeface="Lato"/>
            </a:endParaRPr>
          </a:p>
        </p:txBody>
      </p:sp>
      <p:pic>
        <p:nvPicPr>
          <p:cNvPr id="5"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3567150" y="549134"/>
            <a:ext cx="2009700" cy="935649"/>
          </a:xfrm>
          <a:prstGeom prst="rect">
            <a:avLst/>
          </a:prstGeom>
          <a:noFill/>
          <a:ln w="9525">
            <a:noFill/>
            <a:miter lim="800000"/>
            <a:headEnd/>
            <a:tailEnd/>
          </a:ln>
        </p:spPr>
      </p:pic>
      <p:sp>
        <p:nvSpPr>
          <p:cNvPr id="2" name="Title 1"/>
          <p:cNvSpPr>
            <a:spLocks noGrp="1"/>
          </p:cNvSpPr>
          <p:nvPr>
            <p:ph type="ctrTitle"/>
          </p:nvPr>
        </p:nvSpPr>
        <p:spPr>
          <a:xfrm>
            <a:off x="251520" y="2571744"/>
            <a:ext cx="8640960" cy="571504"/>
          </a:xfrm>
          <a:prstGeom prst="rect">
            <a:avLst/>
          </a:prstGeom>
        </p:spPr>
        <p:txBody>
          <a:bodyPr>
            <a:normAutofit/>
          </a:bodyPr>
          <a:lstStyle>
            <a:lvl1pPr algn="ctr">
              <a:defRPr sz="3200" cap="all">
                <a:solidFill>
                  <a:schemeClr val="bg1"/>
                </a:solidFill>
                <a:latin typeface="+mn-lt"/>
              </a:defRPr>
            </a:lvl1pPr>
          </a:lstStyle>
          <a:p>
            <a:r>
              <a:rPr lang="en-US"/>
              <a:t>Click to edit Master title style</a:t>
            </a:r>
            <a:endParaRPr lang="tr-TR"/>
          </a:p>
        </p:txBody>
      </p:sp>
      <p:sp>
        <p:nvSpPr>
          <p:cNvPr id="3" name="Subtitle 2"/>
          <p:cNvSpPr>
            <a:spLocks noGrp="1"/>
          </p:cNvSpPr>
          <p:nvPr>
            <p:ph type="subTitle" idx="1"/>
          </p:nvPr>
        </p:nvSpPr>
        <p:spPr>
          <a:xfrm>
            <a:off x="251520" y="3143247"/>
            <a:ext cx="8640960" cy="500067"/>
          </a:xfrm>
        </p:spPr>
        <p:txBody>
          <a:bodyPr/>
          <a:lstStyle>
            <a:lvl1pPr marL="0" indent="0" algn="ctr">
              <a:buNone/>
              <a:defRPr b="0" i="0" cap="all">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6" name="Text Placeholder 10"/>
          <p:cNvSpPr>
            <a:spLocks noGrp="1"/>
          </p:cNvSpPr>
          <p:nvPr>
            <p:ph type="body" sz="quarter" idx="11" hasCustomPrompt="1"/>
          </p:nvPr>
        </p:nvSpPr>
        <p:spPr>
          <a:xfrm>
            <a:off x="251520" y="2204864"/>
            <a:ext cx="8640960" cy="432048"/>
          </a:xfrm>
        </p:spPr>
        <p:txBody>
          <a:bodyPr/>
          <a:lstStyle>
            <a:lvl1pPr marL="0" indent="0" algn="ctr">
              <a:buFont typeface="Arial"/>
              <a:buNone/>
              <a:defRPr b="0" i="0" cap="all" baseline="0">
                <a:solidFill>
                  <a:schemeClr val="tx1"/>
                </a:solidFill>
                <a:latin typeface="Lato Light"/>
                <a:cs typeface="Lato Light"/>
              </a:defRPr>
            </a:lvl1pPr>
          </a:lstStyle>
          <a:p>
            <a:pPr lvl="0"/>
            <a:r>
              <a:rPr lang="en-US"/>
              <a:t>[Course] Module 01</a:t>
            </a:r>
          </a:p>
        </p:txBody>
      </p:sp>
    </p:spTree>
    <p:extLst>
      <p:ext uri="{BB962C8B-B14F-4D97-AF65-F5344CB8AC3E}">
        <p14:creationId xmlns:p14="http://schemas.microsoft.com/office/powerpoint/2010/main" val="3326237148"/>
      </p:ext>
    </p:extLst>
  </p:cSld>
  <p:clrMapOvr>
    <a:masterClrMapping/>
  </p:clrMapOvr>
  <p:transition advClick="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ection">
    <p:bg>
      <p:bgPr>
        <a:solidFill>
          <a:schemeClr val="bg2"/>
        </a:solidFill>
        <a:effectLst/>
      </p:bgPr>
    </p:bg>
    <p:spTree>
      <p:nvGrpSpPr>
        <p:cNvPr id="1" name=""/>
        <p:cNvGrpSpPr/>
        <p:nvPr/>
      </p:nvGrpSpPr>
      <p:grpSpPr>
        <a:xfrm>
          <a:off x="0" y="0"/>
          <a:ext cx="0" cy="0"/>
          <a:chOff x="0" y="0"/>
          <a:chExt cx="0" cy="0"/>
        </a:xfrm>
      </p:grpSpPr>
      <p:pic>
        <p:nvPicPr>
          <p:cNvPr id="5" name="Picture 23" descr="inf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188" y="3651250"/>
            <a:ext cx="1646237" cy="1635125"/>
          </a:xfrm>
          <a:prstGeom prst="rect">
            <a:avLst/>
          </a:prstGeom>
          <a:noFill/>
          <a:ln w="9525">
            <a:noFill/>
            <a:miter lim="800000"/>
            <a:headEnd/>
            <a:tailEnd/>
          </a:ln>
        </p:spPr>
      </p:pic>
      <p:sp>
        <p:nvSpPr>
          <p:cNvPr id="9" name="Title 1"/>
          <p:cNvSpPr>
            <a:spLocks noGrp="1"/>
          </p:cNvSpPr>
          <p:nvPr>
            <p:ph type="ctrTitle" hasCustomPrompt="1"/>
          </p:nvPr>
        </p:nvSpPr>
        <p:spPr>
          <a:xfrm>
            <a:off x="379388" y="5445224"/>
            <a:ext cx="8441084" cy="500066"/>
          </a:xfrm>
          <a:prstGeom prst="rect">
            <a:avLst/>
          </a:prstGeom>
        </p:spPr>
        <p:txBody>
          <a:bodyPr>
            <a:normAutofit/>
          </a:bodyPr>
          <a:lstStyle>
            <a:lvl1pPr>
              <a:defRPr sz="2800" cap="all">
                <a:solidFill>
                  <a:schemeClr val="bg1"/>
                </a:solidFill>
                <a:latin typeface="+mn-lt"/>
              </a:defRPr>
            </a:lvl1pPr>
          </a:lstStyle>
          <a:p>
            <a:r>
              <a:rPr lang="en-US"/>
              <a:t>Click to edit TITLE</a:t>
            </a:r>
            <a:endParaRPr lang="tr-TR"/>
          </a:p>
        </p:txBody>
      </p:sp>
      <p:sp>
        <p:nvSpPr>
          <p:cNvPr id="10" name="Subtitle 2"/>
          <p:cNvSpPr>
            <a:spLocks noGrp="1"/>
          </p:cNvSpPr>
          <p:nvPr>
            <p:ph type="subTitle" idx="1" hasCustomPrompt="1"/>
          </p:nvPr>
        </p:nvSpPr>
        <p:spPr>
          <a:xfrm>
            <a:off x="379388" y="5945291"/>
            <a:ext cx="8441084" cy="428628"/>
          </a:xfrm>
        </p:spPr>
        <p:txBody>
          <a:bodyPr/>
          <a:lstStyle>
            <a:lvl1pPr marL="0" indent="0" algn="l">
              <a:buNone/>
              <a:defRPr sz="2000" cap="all">
                <a:solidFill>
                  <a:schemeClr val="bg1"/>
                </a:solidFill>
                <a:latin typeface="Lato Light" pitchFamily="34" charset="-9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Tree>
    <p:extLst>
      <p:ext uri="{BB962C8B-B14F-4D97-AF65-F5344CB8AC3E}">
        <p14:creationId xmlns:p14="http://schemas.microsoft.com/office/powerpoint/2010/main" val="320469089"/>
      </p:ext>
    </p:extLst>
  </p:cSld>
  <p:clrMapOvr>
    <a:masterClrMapping/>
  </p:clrMapOvr>
  <p:transition advClick="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cxnSp>
        <p:nvCxnSpPr>
          <p:cNvPr id="8" name="Straight Connector 7"/>
          <p:cNvCxnSpPr/>
          <p:nvPr/>
        </p:nvCxnSpPr>
        <p:spPr bwMode="auto">
          <a:xfrm>
            <a:off x="4788024" y="2913063"/>
            <a:ext cx="381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5" name="Title 1"/>
          <p:cNvSpPr>
            <a:spLocks noGrp="1"/>
          </p:cNvSpPr>
          <p:nvPr>
            <p:ph type="ctrTitle"/>
          </p:nvPr>
        </p:nvSpPr>
        <p:spPr>
          <a:xfrm>
            <a:off x="4788026" y="1785926"/>
            <a:ext cx="3429024" cy="1000132"/>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6000">
                <a:solidFill>
                  <a:schemeClr val="bg1"/>
                </a:solidFill>
                <a:latin typeface="Lato Light" pitchFamily="34" charset="-94"/>
              </a:defRPr>
            </a:lvl1pPr>
          </a:lstStyle>
          <a:p>
            <a:r>
              <a:rPr lang="en-US"/>
              <a:t>Click to edit Master title style</a:t>
            </a:r>
            <a:endParaRPr lang="tr-TR"/>
          </a:p>
        </p:txBody>
      </p:sp>
      <p:sp>
        <p:nvSpPr>
          <p:cNvPr id="3" name="Text Placeholder 2"/>
          <p:cNvSpPr>
            <a:spLocks noGrp="1"/>
          </p:cNvSpPr>
          <p:nvPr>
            <p:ph type="body" sz="quarter" idx="11"/>
          </p:nvPr>
        </p:nvSpPr>
        <p:spPr>
          <a:xfrm>
            <a:off x="6734522" y="3068960"/>
            <a:ext cx="1872208" cy="2664296"/>
          </a:xfrm>
        </p:spPr>
        <p:txBody>
          <a:bodyPr/>
          <a:lstStyle>
            <a:lvl1pPr marL="0" indent="0">
              <a:buFont typeface="Arial"/>
              <a:buNone/>
              <a:defRPr sz="1800" b="0" i="0">
                <a:solidFill>
                  <a:schemeClr val="bg1"/>
                </a:solidFill>
                <a:latin typeface="Lato Light"/>
                <a:cs typeface="Lato Light"/>
              </a:defRPr>
            </a:lvl1pPr>
          </a:lstStyle>
          <a:p>
            <a:pPr lvl="0"/>
            <a:r>
              <a:rPr lang="en-US"/>
              <a:t>Click to edit Master text styles</a:t>
            </a:r>
          </a:p>
        </p:txBody>
      </p:sp>
      <p:sp>
        <p:nvSpPr>
          <p:cNvPr id="11" name="Text Placeholder 10"/>
          <p:cNvSpPr>
            <a:spLocks noGrp="1"/>
          </p:cNvSpPr>
          <p:nvPr>
            <p:ph type="body" sz="quarter" idx="12"/>
          </p:nvPr>
        </p:nvSpPr>
        <p:spPr>
          <a:xfrm>
            <a:off x="4790306" y="3068960"/>
            <a:ext cx="1872208" cy="2664296"/>
          </a:xfrm>
        </p:spPr>
        <p:txBody>
          <a:bodyPr/>
          <a:lstStyle>
            <a:lvl1pPr marL="0" indent="0">
              <a:buFont typeface="Arial"/>
              <a:buNone/>
              <a:defRPr sz="1800" b="0" i="0">
                <a:solidFill>
                  <a:srgbClr val="FFFFFF"/>
                </a:solidFill>
                <a:latin typeface="Lato Light"/>
                <a:cs typeface="Lato Light"/>
              </a:defRPr>
            </a:lvl1pPr>
          </a:lstStyle>
          <a:p>
            <a:pPr lvl="0"/>
            <a:r>
              <a:rPr lang="en-US"/>
              <a:t>Click to edit Master text styles</a:t>
            </a:r>
          </a:p>
        </p:txBody>
      </p:sp>
    </p:spTree>
    <p:extLst>
      <p:ext uri="{BB962C8B-B14F-4D97-AF65-F5344CB8AC3E}">
        <p14:creationId xmlns:p14="http://schemas.microsoft.com/office/powerpoint/2010/main" val="1356510487"/>
      </p:ext>
    </p:extLst>
  </p:cSld>
  <p:clrMapOvr>
    <a:masterClrMapping/>
  </p:clrMapOvr>
  <p:transition advClick="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ullets -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3"/>
              </a:buClr>
              <a:buSzPct val="115000"/>
              <a:buFont typeface="Arial" pitchFamily="34" charset="0"/>
              <a:buChar char="•"/>
              <a:defRPr sz="2400"/>
            </a:lvl1pPr>
            <a:lvl2pPr>
              <a:buClr>
                <a:schemeClr val="accent3"/>
              </a:buClr>
              <a:buSzPct val="115000"/>
              <a:buFont typeface="Arial" pitchFamily="34" charset="0"/>
              <a:buChar char="•"/>
              <a:defRPr sz="2000"/>
            </a:lvl2pPr>
            <a:lvl3pPr>
              <a:buClr>
                <a:schemeClr val="accent3"/>
              </a:buClr>
              <a:buSzPct val="115000"/>
              <a:buFont typeface="Arial" pitchFamily="34" charset="0"/>
              <a:buChar char="•"/>
              <a:defRPr sz="1800"/>
            </a:lvl3pPr>
            <a:lvl4pPr>
              <a:buClr>
                <a:schemeClr val="accent3"/>
              </a:buClr>
              <a:buSzPct val="115000"/>
              <a:buFont typeface="Arial" pitchFamily="34" charset="0"/>
              <a:buChar char="•"/>
              <a:defRPr sz="1600"/>
            </a:lvl4pPr>
            <a:lvl5pPr>
              <a:buClr>
                <a:schemeClr val="accent3"/>
              </a:buClr>
              <a:buSzPct val="115000"/>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4133425220"/>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p:bg>
      <p:bgPr>
        <a:solidFill>
          <a:schemeClr val="bg2"/>
        </a:solidFill>
        <a:effectLst/>
      </p:bgPr>
    </p:bg>
    <p:spTree>
      <p:nvGrpSpPr>
        <p:cNvPr id="1" name=""/>
        <p:cNvGrpSpPr/>
        <p:nvPr/>
      </p:nvGrpSpPr>
      <p:grpSpPr>
        <a:xfrm>
          <a:off x="0" y="0"/>
          <a:ext cx="0" cy="0"/>
          <a:chOff x="0" y="0"/>
          <a:chExt cx="0" cy="0"/>
        </a:xfrm>
      </p:grpSpPr>
      <p:pic>
        <p:nvPicPr>
          <p:cNvPr id="5" name="Picture 23" descr="info.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7188" y="3651250"/>
            <a:ext cx="1646237" cy="1635125"/>
          </a:xfrm>
          <a:prstGeom prst="rect">
            <a:avLst/>
          </a:prstGeom>
          <a:noFill/>
          <a:ln w="9525">
            <a:noFill/>
            <a:miter lim="800000"/>
            <a:headEnd/>
            <a:tailEnd/>
          </a:ln>
        </p:spPr>
      </p:pic>
      <p:sp>
        <p:nvSpPr>
          <p:cNvPr id="9" name="Title 1"/>
          <p:cNvSpPr>
            <a:spLocks noGrp="1"/>
          </p:cNvSpPr>
          <p:nvPr>
            <p:ph type="ctrTitle" hasCustomPrompt="1"/>
          </p:nvPr>
        </p:nvSpPr>
        <p:spPr>
          <a:xfrm>
            <a:off x="379388" y="5445224"/>
            <a:ext cx="8441084" cy="500066"/>
          </a:xfrm>
          <a:prstGeom prst="rect">
            <a:avLst/>
          </a:prstGeom>
        </p:spPr>
        <p:txBody>
          <a:bodyPr>
            <a:normAutofit/>
          </a:bodyPr>
          <a:lstStyle>
            <a:lvl1pPr>
              <a:defRPr sz="2800" cap="all">
                <a:solidFill>
                  <a:schemeClr val="bg1"/>
                </a:solidFill>
                <a:latin typeface="+mn-lt"/>
              </a:defRPr>
            </a:lvl1pPr>
          </a:lstStyle>
          <a:p>
            <a:r>
              <a:rPr lang="en-US"/>
              <a:t>Click to edit TITLE</a:t>
            </a:r>
            <a:endParaRPr lang="tr-TR"/>
          </a:p>
        </p:txBody>
      </p:sp>
      <p:sp>
        <p:nvSpPr>
          <p:cNvPr id="10" name="Subtitle 2"/>
          <p:cNvSpPr>
            <a:spLocks noGrp="1"/>
          </p:cNvSpPr>
          <p:nvPr>
            <p:ph type="subTitle" idx="1" hasCustomPrompt="1"/>
          </p:nvPr>
        </p:nvSpPr>
        <p:spPr>
          <a:xfrm>
            <a:off x="379388" y="5945291"/>
            <a:ext cx="8441084" cy="428628"/>
          </a:xfrm>
        </p:spPr>
        <p:txBody>
          <a:bodyPr/>
          <a:lstStyle>
            <a:lvl1pPr marL="0" indent="0" algn="l">
              <a:buNone/>
              <a:defRPr sz="2000" cap="all">
                <a:solidFill>
                  <a:schemeClr val="bg1"/>
                </a:solidFill>
                <a:latin typeface="Lato Light" pitchFamily="34" charset="-94"/>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Tree>
  </p:cSld>
  <p:clrMapOvr>
    <a:masterClrMapping/>
  </p:clrMapOvr>
  <p:transition advClick="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heckmarks -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Title Placeholder 1"/>
          <p:cNvSpPr>
            <a:spLocks noGrp="1"/>
          </p:cNvSpPr>
          <p:nvPr>
            <p:ph type="title"/>
          </p:nvPr>
        </p:nvSpPr>
        <p:spPr bwMode="auto">
          <a:xfrm>
            <a:off x="214312" y="71438"/>
            <a:ext cx="6877967"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10"/>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7681175"/>
      </p:ext>
    </p:extLst>
  </p:cSld>
  <p:clrMapOvr>
    <a:masterClrMapping/>
  </p:clrMapOvr>
  <p:transition advClick="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heckmarks - 2col al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867011849"/>
      </p:ext>
    </p:extLst>
  </p:cSld>
  <p:clrMapOvr>
    <a:masterClrMapping/>
  </p:clrMapOvr>
  <p:transition advClick="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idebar Text on Left">
    <p:spTree>
      <p:nvGrpSpPr>
        <p:cNvPr id="1" name=""/>
        <p:cNvGrpSpPr/>
        <p:nvPr/>
      </p:nvGrpSpPr>
      <p:grpSpPr>
        <a:xfrm>
          <a:off x="0" y="0"/>
          <a:ext cx="0" cy="0"/>
          <a:chOff x="0" y="0"/>
          <a:chExt cx="0" cy="0"/>
        </a:xfrm>
      </p:grpSpPr>
      <p:cxnSp>
        <p:nvCxnSpPr>
          <p:cNvPr id="8" name="Straight Connector 7"/>
          <p:cNvCxnSpPr/>
          <p:nvPr/>
        </p:nvCxnSpPr>
        <p:spPr>
          <a:xfrm rot="5400000">
            <a:off x="1574800" y="3636963"/>
            <a:ext cx="32797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201172" y="2000240"/>
            <a:ext cx="2714644" cy="3286148"/>
          </a:xfrm>
        </p:spPr>
        <p:txBody>
          <a:bodyPr/>
          <a:lstStyle>
            <a:lvl1pPr marL="0" indent="0">
              <a:lnSpc>
                <a:spcPct val="150000"/>
              </a:lnSpc>
              <a:buNone/>
              <a:defRPr sz="2000" i="0">
                <a:solidFill>
                  <a:schemeClr val="tx1"/>
                </a:solidFill>
                <a:latin typeface="PT Sans Narrow"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1"/>
          </p:nvPr>
        </p:nvSpPr>
        <p:spPr>
          <a:xfrm>
            <a:off x="3571868" y="2000240"/>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3571868" y="2357430"/>
            <a:ext cx="4929222" cy="2928958"/>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06073047"/>
      </p:ext>
    </p:extLst>
  </p:cSld>
  <p:clrMapOvr>
    <a:masterClrMapping/>
  </p:clrMapOvr>
  <p:transition advClick="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Left Picture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3528" y="1801316"/>
            <a:ext cx="3024336" cy="39319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9" name="Text Placeholder 3"/>
          <p:cNvSpPr>
            <a:spLocks noGrp="1"/>
          </p:cNvSpPr>
          <p:nvPr>
            <p:ph type="body" sz="half" idx="11"/>
          </p:nvPr>
        </p:nvSpPr>
        <p:spPr>
          <a:xfrm>
            <a:off x="3571868" y="1784216"/>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2"/>
          </p:nvPr>
        </p:nvSpPr>
        <p:spPr>
          <a:xfrm>
            <a:off x="3571868" y="2141406"/>
            <a:ext cx="4929222" cy="3591850"/>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76769663"/>
      </p:ext>
    </p:extLst>
  </p:cSld>
  <p:clrMapOvr>
    <a:masterClrMapping/>
  </p:clrMapOvr>
  <p:transition advClick="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411528"/>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51122630"/>
      </p:ext>
    </p:extLst>
  </p:cSld>
  <p:clrMapOvr>
    <a:masterClrMapping/>
  </p:clrMapOvr>
  <p:transition advClick="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ext with Grey Box - 2col">
    <p:spTree>
      <p:nvGrpSpPr>
        <p:cNvPr id="1" name=""/>
        <p:cNvGrpSpPr/>
        <p:nvPr/>
      </p:nvGrpSpPr>
      <p:grpSpPr>
        <a:xfrm>
          <a:off x="0" y="0"/>
          <a:ext cx="0" cy="0"/>
          <a:chOff x="0" y="0"/>
          <a:chExt cx="0" cy="0"/>
        </a:xfrm>
      </p:grpSpPr>
      <p:sp>
        <p:nvSpPr>
          <p:cNvPr id="8" name="Rectangle 7"/>
          <p:cNvSpPr/>
          <p:nvPr/>
        </p:nvSpPr>
        <p:spPr>
          <a:xfrm>
            <a:off x="0" y="4429125"/>
            <a:ext cx="9144000" cy="1071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10" name="Text Placeholder 3"/>
          <p:cNvSpPr>
            <a:spLocks noGrp="1"/>
          </p:cNvSpPr>
          <p:nvPr>
            <p:ph type="body" sz="half" idx="13"/>
          </p:nvPr>
        </p:nvSpPr>
        <p:spPr>
          <a:xfrm>
            <a:off x="5000628"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5554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2"/>
          </p:nvPr>
        </p:nvSpPr>
        <p:spPr>
          <a:xfrm>
            <a:off x="285720" y="1772816"/>
            <a:ext cx="3857652" cy="229912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Text Placeholder 3"/>
          <p:cNvSpPr>
            <a:spLocks noGrp="1"/>
          </p:cNvSpPr>
          <p:nvPr>
            <p:ph type="body" sz="half" idx="14"/>
          </p:nvPr>
        </p:nvSpPr>
        <p:spPr>
          <a:xfrm>
            <a:off x="251520" y="4643446"/>
            <a:ext cx="8640960" cy="428628"/>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3600" i="0" cap="all">
                <a:solidFill>
                  <a:schemeClr val="bg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3" name="Text Placeholder 3"/>
          <p:cNvSpPr>
            <a:spLocks noGrp="1"/>
          </p:cNvSpPr>
          <p:nvPr>
            <p:ph type="body" sz="half" idx="15"/>
          </p:nvPr>
        </p:nvSpPr>
        <p:spPr>
          <a:xfrm>
            <a:off x="251520" y="5072074"/>
            <a:ext cx="8640960" cy="357190"/>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2100" i="0">
                <a:solidFill>
                  <a:schemeClr val="bg1"/>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49171887"/>
      </p:ext>
    </p:extLst>
  </p:cSld>
  <p:clrMapOvr>
    <a:masterClrMapping/>
  </p:clrMapOvr>
  <p:transition advClick="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ext Only - 3col">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51521" y="857232"/>
            <a:ext cx="8640959"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3"/>
          <p:cNvSpPr>
            <a:spLocks noGrp="1"/>
          </p:cNvSpPr>
          <p:nvPr>
            <p:ph type="body" sz="half" idx="12"/>
          </p:nvPr>
        </p:nvSpPr>
        <p:spPr>
          <a:xfrm>
            <a:off x="500034"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6" name="Text Placeholder 3"/>
          <p:cNvSpPr>
            <a:spLocks noGrp="1"/>
          </p:cNvSpPr>
          <p:nvPr>
            <p:ph type="body" sz="half" idx="13"/>
          </p:nvPr>
        </p:nvSpPr>
        <p:spPr>
          <a:xfrm>
            <a:off x="3500430"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7" name="Text Placeholder 3"/>
          <p:cNvSpPr>
            <a:spLocks noGrp="1"/>
          </p:cNvSpPr>
          <p:nvPr>
            <p:ph type="body" sz="half" idx="14"/>
          </p:nvPr>
        </p:nvSpPr>
        <p:spPr>
          <a:xfrm>
            <a:off x="6500826" y="2204864"/>
            <a:ext cx="2143140" cy="3152962"/>
          </a:xfrm>
        </p:spPr>
        <p:txBody>
          <a:bodyPr/>
          <a:lstStyle>
            <a:lvl1pPr marL="0" marR="0" indent="0" algn="ctr"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51730892"/>
      </p:ext>
    </p:extLst>
  </p:cSld>
  <p:clrMapOvr>
    <a:masterClrMapping/>
  </p:clrMapOvr>
  <p:transition advClick="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age Only">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034105" y="1484784"/>
            <a:ext cx="7075791" cy="468250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6" name="Text Placeholder 3"/>
          <p:cNvSpPr>
            <a:spLocks noGrp="1"/>
          </p:cNvSpPr>
          <p:nvPr>
            <p:ph type="body" sz="half" idx="2"/>
          </p:nvPr>
        </p:nvSpPr>
        <p:spPr>
          <a:xfrm>
            <a:off x="359533" y="857232"/>
            <a:ext cx="8424935" cy="571504"/>
          </a:xfrm>
        </p:spPr>
        <p:txBody>
          <a:bodyPr/>
          <a:lstStyle>
            <a:lvl1pPr marL="0" indent="0" algn="ctr">
              <a:buNone/>
              <a:defRPr sz="2400" i="1">
                <a:solidFill>
                  <a:schemeClr val="bg2"/>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1390872"/>
      </p:ext>
    </p:extLst>
  </p:cSld>
  <p:clrMapOvr>
    <a:masterClrMapping/>
  </p:clrMapOvr>
  <p:transition advClick="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 Only - Full">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639485"/>
            <a:ext cx="9144000" cy="6229098"/>
          </a:xfrm>
        </p:spPr>
        <p:txBody>
          <a:bodyPr rtlCol="0">
            <a:normAutofit/>
          </a:bodyPr>
          <a:lstStyle>
            <a:lvl1pPr>
              <a:buFontTx/>
              <a:buNone/>
              <a:defRPr/>
            </a:lvl1pPr>
          </a:lstStyle>
          <a:p>
            <a:pPr lvl="0"/>
            <a:r>
              <a:rPr lang="en-US" noProof="0"/>
              <a:t>Click icon to add picture</a:t>
            </a:r>
            <a:endParaRPr lang="tr-TR" noProof="0"/>
          </a:p>
        </p:txBody>
      </p:sp>
      <p:sp>
        <p:nvSpPr>
          <p:cNvPr id="5"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extLst>
      <p:ext uri="{BB962C8B-B14F-4D97-AF65-F5344CB8AC3E}">
        <p14:creationId xmlns:p14="http://schemas.microsoft.com/office/powerpoint/2010/main" val="316495056"/>
      </p:ext>
    </p:extLst>
  </p:cSld>
  <p:clrMapOvr>
    <a:masterClrMapping/>
  </p:clrMapOvr>
  <p:transition advClick="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hree Photos with Captions">
    <p:spTree>
      <p:nvGrpSpPr>
        <p:cNvPr id="1" name=""/>
        <p:cNvGrpSpPr/>
        <p:nvPr/>
      </p:nvGrpSpPr>
      <p:grpSpPr>
        <a:xfrm>
          <a:off x="0" y="0"/>
          <a:ext cx="0" cy="0"/>
          <a:chOff x="0" y="0"/>
          <a:chExt cx="0" cy="0"/>
        </a:xfrm>
      </p:grpSpPr>
      <p:sp>
        <p:nvSpPr>
          <p:cNvPr id="29" name="Text Placeholder 2"/>
          <p:cNvSpPr>
            <a:spLocks noGrp="1"/>
          </p:cNvSpPr>
          <p:nvPr>
            <p:ph type="body" idx="22"/>
          </p:nvPr>
        </p:nvSpPr>
        <p:spPr>
          <a:xfrm>
            <a:off x="6228098" y="4357124"/>
            <a:ext cx="256030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Text Placeholder 3"/>
          <p:cNvSpPr>
            <a:spLocks noGrp="1"/>
          </p:cNvSpPr>
          <p:nvPr>
            <p:ph type="body" sz="half" idx="27"/>
          </p:nvPr>
        </p:nvSpPr>
        <p:spPr>
          <a:xfrm>
            <a:off x="6228098" y="3714182"/>
            <a:ext cx="2572054"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2"/>
          <p:cNvSpPr>
            <a:spLocks noGrp="1"/>
          </p:cNvSpPr>
          <p:nvPr>
            <p:ph type="body" idx="18"/>
          </p:nvPr>
        </p:nvSpPr>
        <p:spPr>
          <a:xfrm>
            <a:off x="3254648" y="4357124"/>
            <a:ext cx="2577192"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Text Placeholder 2"/>
          <p:cNvSpPr>
            <a:spLocks noGrp="1"/>
          </p:cNvSpPr>
          <p:nvPr>
            <p:ph type="body" idx="14"/>
          </p:nvPr>
        </p:nvSpPr>
        <p:spPr>
          <a:xfrm>
            <a:off x="323728" y="4357124"/>
            <a:ext cx="2571768" cy="1376132"/>
          </a:xfrm>
        </p:spPr>
        <p:txBody>
          <a:bodyPr/>
          <a:lstStyle>
            <a:lvl1pPr marL="0" indent="0" algn="l">
              <a:buNone/>
              <a:defRPr sz="1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2"/>
          </p:nvPr>
        </p:nvSpPr>
        <p:spPr>
          <a:xfrm>
            <a:off x="323728" y="3714182"/>
            <a:ext cx="2571768"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0" name="Text Placeholder 2"/>
          <p:cNvSpPr>
            <a:spLocks noGrp="1"/>
          </p:cNvSpPr>
          <p:nvPr>
            <p:ph type="body" idx="13"/>
          </p:nvPr>
        </p:nvSpPr>
        <p:spPr>
          <a:xfrm>
            <a:off x="32372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Picture Placeholder 2"/>
          <p:cNvSpPr>
            <a:spLocks noGrp="1"/>
          </p:cNvSpPr>
          <p:nvPr>
            <p:ph type="pic" idx="1"/>
          </p:nvPr>
        </p:nvSpPr>
        <p:spPr>
          <a:xfrm>
            <a:off x="323728" y="1484784"/>
            <a:ext cx="257176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8" name="Picture Placeholder 2"/>
          <p:cNvSpPr>
            <a:spLocks noGrp="1"/>
          </p:cNvSpPr>
          <p:nvPr>
            <p:ph type="pic" idx="10"/>
          </p:nvPr>
        </p:nvSpPr>
        <p:spPr>
          <a:xfrm>
            <a:off x="3254648" y="1484784"/>
            <a:ext cx="2584308"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22" name="Text Placeholder 3"/>
          <p:cNvSpPr>
            <a:spLocks noGrp="1"/>
          </p:cNvSpPr>
          <p:nvPr>
            <p:ph type="body" sz="half" idx="15"/>
          </p:nvPr>
        </p:nvSpPr>
        <p:spPr>
          <a:xfrm>
            <a:off x="3254648" y="3714182"/>
            <a:ext cx="2577192" cy="285752"/>
          </a:xfrm>
        </p:spPr>
        <p:txBody>
          <a:bodyPr/>
          <a:lstStyle>
            <a:lvl1pPr marL="0" indent="0" algn="l">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3" name="Text Placeholder 2"/>
          <p:cNvSpPr>
            <a:spLocks noGrp="1"/>
          </p:cNvSpPr>
          <p:nvPr>
            <p:ph type="body" idx="16"/>
          </p:nvPr>
        </p:nvSpPr>
        <p:spPr>
          <a:xfrm>
            <a:off x="3254648" y="3967274"/>
            <a:ext cx="2571768"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Text Placeholder 2"/>
          <p:cNvSpPr>
            <a:spLocks noGrp="1"/>
          </p:cNvSpPr>
          <p:nvPr>
            <p:ph type="body" idx="24"/>
          </p:nvPr>
        </p:nvSpPr>
        <p:spPr>
          <a:xfrm>
            <a:off x="6228098" y="3967274"/>
            <a:ext cx="2570462" cy="357190"/>
          </a:xfrm>
        </p:spPr>
        <p:txBody>
          <a:bodyPr/>
          <a:lstStyle>
            <a:lvl1pPr marL="0" indent="0" algn="l">
              <a:buNone/>
              <a:defRPr sz="1400" b="0" i="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2" name="Picture Placeholder 2"/>
          <p:cNvSpPr>
            <a:spLocks noGrp="1"/>
          </p:cNvSpPr>
          <p:nvPr>
            <p:ph type="pic" idx="25"/>
          </p:nvPr>
        </p:nvSpPr>
        <p:spPr>
          <a:xfrm>
            <a:off x="6228098" y="1484784"/>
            <a:ext cx="2561894" cy="2170651"/>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Tree>
    <p:extLst>
      <p:ext uri="{BB962C8B-B14F-4D97-AF65-F5344CB8AC3E}">
        <p14:creationId xmlns:p14="http://schemas.microsoft.com/office/powerpoint/2010/main" val="3860859937"/>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ntents">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cxnSp>
        <p:nvCxnSpPr>
          <p:cNvPr id="8" name="Straight Connector 7"/>
          <p:cNvCxnSpPr/>
          <p:nvPr/>
        </p:nvCxnSpPr>
        <p:spPr bwMode="auto">
          <a:xfrm>
            <a:off x="4788024" y="2913063"/>
            <a:ext cx="381642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5" name="Title 1"/>
          <p:cNvSpPr>
            <a:spLocks noGrp="1"/>
          </p:cNvSpPr>
          <p:nvPr>
            <p:ph type="ctrTitle"/>
          </p:nvPr>
        </p:nvSpPr>
        <p:spPr>
          <a:xfrm>
            <a:off x="4788026" y="1785926"/>
            <a:ext cx="3429024" cy="1000132"/>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6000">
                <a:solidFill>
                  <a:schemeClr val="bg1"/>
                </a:solidFill>
                <a:latin typeface="Lato Light" pitchFamily="34" charset="-94"/>
              </a:defRPr>
            </a:lvl1pPr>
          </a:lstStyle>
          <a:p>
            <a:r>
              <a:rPr lang="en-US"/>
              <a:t>Click to edit Master title style</a:t>
            </a:r>
            <a:endParaRPr lang="tr-TR"/>
          </a:p>
        </p:txBody>
      </p:sp>
      <p:sp>
        <p:nvSpPr>
          <p:cNvPr id="3" name="Text Placeholder 2"/>
          <p:cNvSpPr>
            <a:spLocks noGrp="1"/>
          </p:cNvSpPr>
          <p:nvPr>
            <p:ph type="body" sz="quarter" idx="11"/>
          </p:nvPr>
        </p:nvSpPr>
        <p:spPr>
          <a:xfrm>
            <a:off x="6734522" y="3068960"/>
            <a:ext cx="1872208" cy="2664296"/>
          </a:xfrm>
        </p:spPr>
        <p:txBody>
          <a:bodyPr/>
          <a:lstStyle>
            <a:lvl1pPr marL="0" indent="0">
              <a:buFont typeface="Arial"/>
              <a:buNone/>
              <a:defRPr sz="1800" b="0" i="0">
                <a:solidFill>
                  <a:schemeClr val="bg1"/>
                </a:solidFill>
                <a:latin typeface="Lato Light"/>
                <a:cs typeface="Lato Light"/>
              </a:defRPr>
            </a:lvl1pPr>
          </a:lstStyle>
          <a:p>
            <a:pPr lvl="0"/>
            <a:r>
              <a:rPr lang="en-US"/>
              <a:t>Click to edit Master text styles</a:t>
            </a:r>
          </a:p>
        </p:txBody>
      </p:sp>
      <p:sp>
        <p:nvSpPr>
          <p:cNvPr id="11" name="Text Placeholder 10"/>
          <p:cNvSpPr>
            <a:spLocks noGrp="1"/>
          </p:cNvSpPr>
          <p:nvPr>
            <p:ph type="body" sz="quarter" idx="12"/>
          </p:nvPr>
        </p:nvSpPr>
        <p:spPr>
          <a:xfrm>
            <a:off x="4790306" y="3068960"/>
            <a:ext cx="1872208" cy="2664296"/>
          </a:xfrm>
        </p:spPr>
        <p:txBody>
          <a:bodyPr/>
          <a:lstStyle>
            <a:lvl1pPr marL="0" indent="0">
              <a:buFont typeface="Arial"/>
              <a:buNone/>
              <a:defRPr sz="1800" b="0" i="0">
                <a:solidFill>
                  <a:srgbClr val="FFFFFF"/>
                </a:solidFill>
                <a:latin typeface="Lato Light"/>
                <a:cs typeface="Lato Light"/>
              </a:defRPr>
            </a:lvl1pPr>
          </a:lstStyle>
          <a:p>
            <a:pPr lvl="0"/>
            <a:r>
              <a:rPr lang="en-US"/>
              <a:t>Click to edit Master text styles</a:t>
            </a:r>
          </a:p>
        </p:txBody>
      </p:sp>
    </p:spTree>
  </p:cSld>
  <p:clrMapOvr>
    <a:masterClrMapping/>
  </p:clrMapOvr>
  <p:transition advClick="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Four Photo Icons">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14283" y="71414"/>
            <a:ext cx="6877997"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147" y="857232"/>
            <a:ext cx="8568951" cy="571504"/>
          </a:xfrm>
        </p:spPr>
        <p:txBody>
          <a:bodyPr/>
          <a:lstStyle>
            <a:lvl1pPr marL="0" indent="0" algn="l">
              <a:buNone/>
              <a:defRPr sz="2400" b="0" i="1">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Text Placeholder 3"/>
          <p:cNvSpPr>
            <a:spLocks noGrp="1"/>
          </p:cNvSpPr>
          <p:nvPr>
            <p:ph type="body" sz="half" idx="16"/>
          </p:nvPr>
        </p:nvSpPr>
        <p:spPr>
          <a:xfrm>
            <a:off x="1571975" y="3561292"/>
            <a:ext cx="6887688" cy="443772"/>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9" name="Text Placeholder 3"/>
          <p:cNvSpPr>
            <a:spLocks noGrp="1"/>
          </p:cNvSpPr>
          <p:nvPr>
            <p:ph type="body" sz="half" idx="17"/>
          </p:nvPr>
        </p:nvSpPr>
        <p:spPr>
          <a:xfrm>
            <a:off x="1571975" y="3876351"/>
            <a:ext cx="6887688" cy="662075"/>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0" name="Text Placeholder 3"/>
          <p:cNvSpPr>
            <a:spLocks noGrp="1"/>
          </p:cNvSpPr>
          <p:nvPr>
            <p:ph type="body" sz="half" idx="18"/>
          </p:nvPr>
        </p:nvSpPr>
        <p:spPr>
          <a:xfrm>
            <a:off x="1571975" y="4551452"/>
            <a:ext cx="6887688" cy="461724"/>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1" name="Text Placeholder 3"/>
          <p:cNvSpPr>
            <a:spLocks noGrp="1"/>
          </p:cNvSpPr>
          <p:nvPr>
            <p:ph type="body" sz="half" idx="19"/>
          </p:nvPr>
        </p:nvSpPr>
        <p:spPr>
          <a:xfrm>
            <a:off x="1571975" y="4866511"/>
            <a:ext cx="6887688" cy="75203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7" name="Text Placeholder 3"/>
          <p:cNvSpPr>
            <a:spLocks noGrp="1"/>
          </p:cNvSpPr>
          <p:nvPr>
            <p:ph type="body" sz="half" idx="20"/>
          </p:nvPr>
        </p:nvSpPr>
        <p:spPr>
          <a:xfrm>
            <a:off x="1571975" y="2575486"/>
            <a:ext cx="6887688" cy="42146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8" name="Text Placeholder 3"/>
          <p:cNvSpPr>
            <a:spLocks noGrp="1"/>
          </p:cNvSpPr>
          <p:nvPr>
            <p:ph type="body" sz="half" idx="21"/>
          </p:nvPr>
        </p:nvSpPr>
        <p:spPr>
          <a:xfrm>
            <a:off x="1571975" y="2890545"/>
            <a:ext cx="6887688" cy="639769"/>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9" name="Text Placeholder 3"/>
          <p:cNvSpPr>
            <a:spLocks noGrp="1"/>
          </p:cNvSpPr>
          <p:nvPr>
            <p:ph type="body" sz="half" idx="22"/>
          </p:nvPr>
        </p:nvSpPr>
        <p:spPr>
          <a:xfrm>
            <a:off x="1571975" y="1587726"/>
            <a:ext cx="6887688" cy="401113"/>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Lato Black"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0" name="Text Placeholder 3"/>
          <p:cNvSpPr>
            <a:spLocks noGrp="1"/>
          </p:cNvSpPr>
          <p:nvPr>
            <p:ph type="body" sz="half" idx="23"/>
          </p:nvPr>
        </p:nvSpPr>
        <p:spPr>
          <a:xfrm>
            <a:off x="1571975" y="1902786"/>
            <a:ext cx="6887688" cy="629186"/>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sz="quarter" idx="24"/>
          </p:nvPr>
        </p:nvSpPr>
        <p:spPr>
          <a:xfrm>
            <a:off x="611560" y="1709797"/>
            <a:ext cx="912440" cy="907577"/>
          </a:xfrm>
        </p:spPr>
        <p:txBody>
          <a:bodyPr/>
          <a:lstStyle>
            <a:lvl1pPr marL="0" indent="0">
              <a:buFont typeface="Arial"/>
              <a:buNone/>
              <a:defRPr/>
            </a:lvl1pPr>
          </a:lstStyle>
          <a:p>
            <a:r>
              <a:rPr lang="en-US"/>
              <a:t>Click icon to add picture</a:t>
            </a:r>
          </a:p>
        </p:txBody>
      </p:sp>
      <p:sp>
        <p:nvSpPr>
          <p:cNvPr id="6" name="Picture Placeholder 5"/>
          <p:cNvSpPr>
            <a:spLocks noGrp="1"/>
          </p:cNvSpPr>
          <p:nvPr>
            <p:ph type="pic" sz="quarter" idx="25"/>
          </p:nvPr>
        </p:nvSpPr>
        <p:spPr>
          <a:xfrm>
            <a:off x="611560" y="2695857"/>
            <a:ext cx="912440" cy="908990"/>
          </a:xfrm>
        </p:spPr>
        <p:txBody>
          <a:bodyPr/>
          <a:lstStyle>
            <a:lvl1pPr marL="0" indent="0">
              <a:buFont typeface="Arial"/>
              <a:buNone/>
              <a:defRPr/>
            </a:lvl1pPr>
          </a:lstStyle>
          <a:p>
            <a:r>
              <a:rPr lang="en-US"/>
              <a:t>Click icon to add picture</a:t>
            </a:r>
          </a:p>
        </p:txBody>
      </p:sp>
      <p:sp>
        <p:nvSpPr>
          <p:cNvPr id="9" name="Picture Placeholder 8"/>
          <p:cNvSpPr>
            <a:spLocks noGrp="1"/>
          </p:cNvSpPr>
          <p:nvPr>
            <p:ph type="pic" sz="quarter" idx="26"/>
          </p:nvPr>
        </p:nvSpPr>
        <p:spPr>
          <a:xfrm>
            <a:off x="611560" y="3686141"/>
            <a:ext cx="909638" cy="911225"/>
          </a:xfrm>
        </p:spPr>
        <p:txBody>
          <a:bodyPr/>
          <a:lstStyle>
            <a:lvl1pPr marL="0" indent="0">
              <a:buFont typeface="Arial"/>
              <a:buNone/>
              <a:defRPr/>
            </a:lvl1pPr>
          </a:lstStyle>
          <a:p>
            <a:r>
              <a:rPr lang="en-US"/>
              <a:t>Click icon to add picture</a:t>
            </a:r>
          </a:p>
        </p:txBody>
      </p:sp>
      <p:sp>
        <p:nvSpPr>
          <p:cNvPr id="11" name="Picture Placeholder 10"/>
          <p:cNvSpPr>
            <a:spLocks noGrp="1"/>
          </p:cNvSpPr>
          <p:nvPr>
            <p:ph type="pic" sz="quarter" idx="27"/>
          </p:nvPr>
        </p:nvSpPr>
        <p:spPr>
          <a:xfrm>
            <a:off x="611560" y="4678015"/>
            <a:ext cx="909638" cy="911225"/>
          </a:xfrm>
        </p:spPr>
        <p:txBody>
          <a:bodyPr/>
          <a:lstStyle>
            <a:lvl1pPr marL="0" indent="0">
              <a:buFont typeface="Arial"/>
              <a:buNone/>
              <a:defRPr/>
            </a:lvl1pPr>
          </a:lstStyle>
          <a:p>
            <a:r>
              <a:rPr lang="en-US"/>
              <a:t>Click icon to add picture</a:t>
            </a:r>
          </a:p>
        </p:txBody>
      </p:sp>
    </p:spTree>
    <p:extLst>
      <p:ext uri="{BB962C8B-B14F-4D97-AF65-F5344CB8AC3E}">
        <p14:creationId xmlns:p14="http://schemas.microsoft.com/office/powerpoint/2010/main" val="1357661165"/>
      </p:ext>
    </p:extLst>
  </p:cSld>
  <p:clrMapOvr>
    <a:masterClrMapping/>
  </p:clrMapOvr>
  <p:transition advClick="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Photo Left with Bubble">
    <p:spTree>
      <p:nvGrpSpPr>
        <p:cNvPr id="1" name=""/>
        <p:cNvGrpSpPr/>
        <p:nvPr/>
      </p:nvGrpSpPr>
      <p:grpSpPr>
        <a:xfrm>
          <a:off x="0" y="0"/>
          <a:ext cx="0" cy="0"/>
          <a:chOff x="0" y="0"/>
          <a:chExt cx="0" cy="0"/>
        </a:xfrm>
      </p:grpSpPr>
      <p:pic>
        <p:nvPicPr>
          <p:cNvPr id="7" name="Picture 20" descr="quote.png"/>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a:stretch>
            <a:fillRect/>
          </a:stretch>
        </p:blipFill>
        <p:spPr bwMode="auto">
          <a:xfrm>
            <a:off x="4572000" y="357188"/>
            <a:ext cx="4214813" cy="6216650"/>
          </a:xfrm>
          <a:prstGeom prst="rect">
            <a:avLst/>
          </a:prstGeom>
          <a:noFill/>
          <a:ln w="9525">
            <a:noFill/>
            <a:miter lim="800000"/>
            <a:headEnd/>
            <a:tailEnd/>
          </a:ln>
        </p:spPr>
      </p:pic>
      <p:sp>
        <p:nvSpPr>
          <p:cNvPr id="6" name="Picture Placeholder 7"/>
          <p:cNvSpPr>
            <a:spLocks noGrp="1"/>
          </p:cNvSpPr>
          <p:nvPr>
            <p:ph type="pic" sz="quarter" idx="10"/>
          </p:nvPr>
        </p:nvSpPr>
        <p:spPr>
          <a:xfrm>
            <a:off x="0" y="0"/>
            <a:ext cx="4572000" cy="6858000"/>
          </a:xfrm>
        </p:spPr>
        <p:txBody>
          <a:bodyPr rtlCol="0">
            <a:normAutofit/>
          </a:bodyPr>
          <a:lstStyle>
            <a:lvl1pPr>
              <a:buFontTx/>
              <a:buNone/>
              <a:defRPr/>
            </a:lvl1pPr>
          </a:lstStyle>
          <a:p>
            <a:pPr lvl="0"/>
            <a:r>
              <a:rPr lang="en-US" noProof="0"/>
              <a:t>Click icon to add picture</a:t>
            </a:r>
            <a:endParaRPr lang="tr-TR" noProof="0"/>
          </a:p>
        </p:txBody>
      </p:sp>
      <p:sp>
        <p:nvSpPr>
          <p:cNvPr id="12" name="Subtitle 2"/>
          <p:cNvSpPr>
            <a:spLocks noGrp="1"/>
          </p:cNvSpPr>
          <p:nvPr>
            <p:ph type="subTitle" idx="1"/>
          </p:nvPr>
        </p:nvSpPr>
        <p:spPr>
          <a:xfrm>
            <a:off x="4788024" y="2071678"/>
            <a:ext cx="3816424" cy="3589570"/>
          </a:xfrm>
        </p:spPr>
        <p:txBody>
          <a:bodyPr/>
          <a:lstStyle>
            <a:lvl1pPr marL="0" indent="0" algn="l">
              <a:buNone/>
              <a:defRPr sz="2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tr-TR"/>
          </a:p>
        </p:txBody>
      </p:sp>
      <p:sp>
        <p:nvSpPr>
          <p:cNvPr id="5" name="Title 1"/>
          <p:cNvSpPr>
            <a:spLocks noGrp="1"/>
          </p:cNvSpPr>
          <p:nvPr>
            <p:ph type="ctrTitle"/>
          </p:nvPr>
        </p:nvSpPr>
        <p:spPr>
          <a:xfrm>
            <a:off x="4788024" y="1142984"/>
            <a:ext cx="3816424" cy="701840"/>
          </a:xfrm>
          <a:prstGeom prst="rect">
            <a:avLst/>
          </a:prstGeom>
        </p:spPr>
        <p:txBody>
          <a:bodyPr>
            <a:noAutofit/>
          </a:bodyPr>
          <a:lstStyle>
            <a:lvl1pPr marL="0" marR="0" indent="0" algn="l" defTabSz="914400" rtl="0" eaLnBrk="0" fontAlgn="base" latinLnBrk="0" hangingPunct="0">
              <a:lnSpc>
                <a:spcPct val="100000"/>
              </a:lnSpc>
              <a:spcBef>
                <a:spcPct val="0"/>
              </a:spcBef>
              <a:spcAft>
                <a:spcPct val="0"/>
              </a:spcAft>
              <a:buClrTx/>
              <a:buSzTx/>
              <a:buFontTx/>
              <a:buNone/>
              <a:tabLst/>
              <a:defRPr sz="3600" b="0" i="0" cap="all">
                <a:solidFill>
                  <a:schemeClr val="bg1"/>
                </a:solidFill>
                <a:latin typeface="Lato Light"/>
                <a:cs typeface="Lato Light"/>
              </a:defRPr>
            </a:lvl1pPr>
          </a:lstStyle>
          <a:p>
            <a:r>
              <a:rPr lang="en-US"/>
              <a:t>Click to edit Master title style</a:t>
            </a:r>
            <a:endParaRPr lang="tr-TR"/>
          </a:p>
        </p:txBody>
      </p:sp>
      <p:cxnSp>
        <p:nvCxnSpPr>
          <p:cNvPr id="8" name="Straight Connector 7"/>
          <p:cNvCxnSpPr/>
          <p:nvPr/>
        </p:nvCxnSpPr>
        <p:spPr bwMode="auto">
          <a:xfrm>
            <a:off x="4857750" y="1916832"/>
            <a:ext cx="3500438" cy="158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6963683"/>
      </p:ext>
    </p:extLst>
  </p:cSld>
  <p:clrMapOvr>
    <a:masterClrMapping/>
  </p:clrMapOvr>
  <p:transition advClick="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Pull Quot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9532" y="357166"/>
            <a:ext cx="8424936" cy="357190"/>
          </a:xfrm>
        </p:spPr>
        <p:txBody>
          <a:bodyPr/>
          <a:lstStyle>
            <a:lvl1pPr algn="ctr">
              <a:defRPr cap="all">
                <a:solidFill>
                  <a:schemeClr val="accent3"/>
                </a:solidFill>
              </a:defRPr>
            </a:lvl1pPr>
          </a:lstStyle>
          <a:p>
            <a:r>
              <a:rPr lang="en-US"/>
              <a:t>Click to edit Master title style</a:t>
            </a:r>
            <a:endParaRPr lang="tr-TR"/>
          </a:p>
        </p:txBody>
      </p:sp>
      <p:sp>
        <p:nvSpPr>
          <p:cNvPr id="7" name="Picture Placeholder 6"/>
          <p:cNvSpPr>
            <a:spLocks noGrp="1" noChangeAspect="1"/>
          </p:cNvSpPr>
          <p:nvPr>
            <p:ph type="pic" sz="quarter" idx="10"/>
          </p:nvPr>
        </p:nvSpPr>
        <p:spPr>
          <a:xfrm>
            <a:off x="4111971" y="4429862"/>
            <a:ext cx="920059" cy="927964"/>
          </a:xfrm>
          <a:prstGeom prst="ellipse">
            <a:avLst/>
          </a:prstGeom>
          <a:ln w="25400">
            <a:solidFill>
              <a:schemeClr val="bg2"/>
            </a:solidFill>
          </a:ln>
        </p:spPr>
        <p:txBody>
          <a:bodyPr/>
          <a:lstStyle>
            <a:lvl1pPr>
              <a:buFontTx/>
              <a:buNone/>
              <a:defRPr sz="1050"/>
            </a:lvl1pPr>
          </a:lstStyle>
          <a:p>
            <a:pPr lvl="0"/>
            <a:r>
              <a:rPr lang="en-US" noProof="0"/>
              <a:t>Click icon to add picture</a:t>
            </a:r>
            <a:endParaRPr lang="tr-TR" noProof="0"/>
          </a:p>
        </p:txBody>
      </p:sp>
      <p:sp>
        <p:nvSpPr>
          <p:cNvPr id="6" name="Text Placeholder 2"/>
          <p:cNvSpPr>
            <a:spLocks noGrp="1"/>
          </p:cNvSpPr>
          <p:nvPr>
            <p:ph type="body" idx="1"/>
          </p:nvPr>
        </p:nvSpPr>
        <p:spPr>
          <a:xfrm>
            <a:off x="755576" y="2420888"/>
            <a:ext cx="7632848" cy="1872208"/>
          </a:xfrm>
        </p:spPr>
        <p:txBody>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3"/>
          <p:cNvSpPr>
            <a:spLocks noGrp="1"/>
          </p:cNvSpPr>
          <p:nvPr>
            <p:ph type="body" sz="half" idx="2"/>
          </p:nvPr>
        </p:nvSpPr>
        <p:spPr>
          <a:xfrm>
            <a:off x="3071802" y="5572140"/>
            <a:ext cx="2928958" cy="357190"/>
          </a:xfrm>
        </p:spPr>
        <p:txBody>
          <a:bodyPr/>
          <a:lstStyle>
            <a:lvl1pPr marL="0" indent="0" algn="ctr">
              <a:buNone/>
              <a:defRPr sz="1600" i="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5" name="Text Placeholder 2"/>
          <p:cNvSpPr>
            <a:spLocks noGrp="1"/>
          </p:cNvSpPr>
          <p:nvPr>
            <p:ph type="body" idx="11"/>
          </p:nvPr>
        </p:nvSpPr>
        <p:spPr>
          <a:xfrm>
            <a:off x="3250397" y="5877272"/>
            <a:ext cx="2643206" cy="357190"/>
          </a:xfrm>
        </p:spPr>
        <p:txBody>
          <a:bodyPr/>
          <a:lstStyle>
            <a:lvl1pPr marL="0" indent="0" algn="ctr">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2214400134"/>
      </p:ext>
    </p:extLst>
  </p:cSld>
  <p:clrMapOvr>
    <a:masterClrMapping/>
  </p:clrMapOvr>
  <p:transition advClick="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oncluding Slid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0" y="1857365"/>
            <a:ext cx="9144000" cy="28575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3" name="Title 1"/>
          <p:cNvSpPr>
            <a:spLocks noGrp="1"/>
          </p:cNvSpPr>
          <p:nvPr>
            <p:ph type="ctrTitle" hasCustomPrompt="1"/>
          </p:nvPr>
        </p:nvSpPr>
        <p:spPr>
          <a:xfrm>
            <a:off x="251520" y="285728"/>
            <a:ext cx="8640960" cy="714380"/>
          </a:xfrm>
          <a:prstGeom prst="rect">
            <a:avLst/>
          </a:prstGeom>
        </p:spPr>
        <p:txBody>
          <a:bodyPr>
            <a:noAutofit/>
          </a:bodyPr>
          <a:lstStyle>
            <a:lvl1pPr algn="ctr">
              <a:defRPr sz="4800" cap="all">
                <a:solidFill>
                  <a:schemeClr val="bg1"/>
                </a:solidFill>
                <a:latin typeface="+mn-lt"/>
              </a:defRPr>
            </a:lvl1pPr>
          </a:lstStyle>
          <a:p>
            <a:r>
              <a:rPr lang="en-US"/>
              <a:t>Click to edit title</a:t>
            </a:r>
            <a:endParaRPr lang="tr-TR"/>
          </a:p>
        </p:txBody>
      </p:sp>
      <p:sp>
        <p:nvSpPr>
          <p:cNvPr id="4" name="Subtitle 2"/>
          <p:cNvSpPr>
            <a:spLocks noGrp="1"/>
          </p:cNvSpPr>
          <p:nvPr>
            <p:ph type="subTitle" idx="10" hasCustomPrompt="1"/>
          </p:nvPr>
        </p:nvSpPr>
        <p:spPr>
          <a:xfrm>
            <a:off x="251520" y="1000108"/>
            <a:ext cx="8640960" cy="500067"/>
          </a:xfrm>
        </p:spPr>
        <p:txBody>
          <a:bodyPr/>
          <a:lstStyle>
            <a:lvl1pPr marL="0" indent="0" algn="ctr">
              <a:buNone/>
              <a:defRPr sz="3000" b="0" i="0" cap="all" spc="600">
                <a:solidFill>
                  <a:schemeClr val="bg1"/>
                </a:solidFill>
                <a:latin typeface="Lato Light"/>
                <a:cs typeface="Lato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subtitle</a:t>
            </a:r>
            <a:endParaRPr lang="tr-TR"/>
          </a:p>
        </p:txBody>
      </p:sp>
      <p:sp>
        <p:nvSpPr>
          <p:cNvPr id="31" name="Text Placeholder 2"/>
          <p:cNvSpPr>
            <a:spLocks noGrp="1"/>
          </p:cNvSpPr>
          <p:nvPr>
            <p:ph type="body" idx="11"/>
          </p:nvPr>
        </p:nvSpPr>
        <p:spPr>
          <a:xfrm>
            <a:off x="357190"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2" name="Text Placeholder 2"/>
          <p:cNvSpPr>
            <a:spLocks noGrp="1"/>
          </p:cNvSpPr>
          <p:nvPr>
            <p:ph type="body" idx="12"/>
          </p:nvPr>
        </p:nvSpPr>
        <p:spPr>
          <a:xfrm>
            <a:off x="642910"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9" name="Text Placeholder 2"/>
          <p:cNvSpPr>
            <a:spLocks noGrp="1"/>
          </p:cNvSpPr>
          <p:nvPr>
            <p:ph type="body" idx="13"/>
          </p:nvPr>
        </p:nvSpPr>
        <p:spPr>
          <a:xfrm>
            <a:off x="642910"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0" name="Text Placeholder 2"/>
          <p:cNvSpPr>
            <a:spLocks noGrp="1"/>
          </p:cNvSpPr>
          <p:nvPr>
            <p:ph type="body" idx="14"/>
          </p:nvPr>
        </p:nvSpPr>
        <p:spPr>
          <a:xfrm>
            <a:off x="3643338" y="4929198"/>
            <a:ext cx="2643174" cy="357190"/>
          </a:xfrm>
        </p:spPr>
        <p:txBody>
          <a:bodyPr/>
          <a:lstStyle>
            <a:lvl1pPr marL="0" indent="0">
              <a:buNone/>
              <a:defRPr sz="1800" cap="all">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1" name="Text Placeholder 2"/>
          <p:cNvSpPr>
            <a:spLocks noGrp="1"/>
          </p:cNvSpPr>
          <p:nvPr>
            <p:ph type="body" idx="15"/>
          </p:nvPr>
        </p:nvSpPr>
        <p:spPr>
          <a:xfrm>
            <a:off x="4000528" y="5357826"/>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2" name="Text Placeholder 2"/>
          <p:cNvSpPr>
            <a:spLocks noGrp="1"/>
          </p:cNvSpPr>
          <p:nvPr>
            <p:ph type="body" idx="16"/>
          </p:nvPr>
        </p:nvSpPr>
        <p:spPr>
          <a:xfrm>
            <a:off x="4000528" y="6021288"/>
            <a:ext cx="2357422" cy="500066"/>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9" name="Text Placeholder 2"/>
          <p:cNvSpPr>
            <a:spLocks noGrp="1"/>
          </p:cNvSpPr>
          <p:nvPr>
            <p:ph type="body" idx="18"/>
          </p:nvPr>
        </p:nvSpPr>
        <p:spPr>
          <a:xfrm>
            <a:off x="6715140" y="5437624"/>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1" name="Text Placeholder 2"/>
          <p:cNvSpPr>
            <a:spLocks noGrp="1"/>
          </p:cNvSpPr>
          <p:nvPr>
            <p:ph type="body" idx="19"/>
          </p:nvPr>
        </p:nvSpPr>
        <p:spPr>
          <a:xfrm>
            <a:off x="6715140" y="5874612"/>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2" name="Text Placeholder 2"/>
          <p:cNvSpPr>
            <a:spLocks noGrp="1"/>
          </p:cNvSpPr>
          <p:nvPr>
            <p:ph type="body" idx="20"/>
          </p:nvPr>
        </p:nvSpPr>
        <p:spPr>
          <a:xfrm>
            <a:off x="6715140" y="6311600"/>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3" name="Text Placeholder 2"/>
          <p:cNvSpPr>
            <a:spLocks noGrp="1"/>
          </p:cNvSpPr>
          <p:nvPr>
            <p:ph type="body" idx="21"/>
          </p:nvPr>
        </p:nvSpPr>
        <p:spPr>
          <a:xfrm>
            <a:off x="6715172" y="5000636"/>
            <a:ext cx="2357422" cy="285752"/>
          </a:xfrm>
        </p:spPr>
        <p:txBody>
          <a:bodyPr/>
          <a:lstStyle>
            <a:lvl1pPr marL="0" indent="0">
              <a:buNone/>
              <a:defRPr sz="1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53853936"/>
      </p:ext>
    </p:extLst>
  </p:cSld>
  <p:clrMapOvr>
    <a:masterClrMapping/>
  </p:clrMapOvr>
  <p:transition advClick="0"/>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EC682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EC6820"/>
              </a:solidFill>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FE7CF1C6-71D0-4CB6-9F37-55E5895B1DD2}" type="slidenum">
              <a:rPr lang="en-US" altLang="en-US">
                <a:solidFill>
                  <a:srgbClr val="EC6820"/>
                </a:solidFill>
              </a:rPr>
              <a:pPr>
                <a:defRPr/>
              </a:pPr>
              <a:t>‹#›</a:t>
            </a:fld>
            <a:endParaRPr lang="en-US" altLang="en-US">
              <a:solidFill>
                <a:srgbClr val="EC6820"/>
              </a:solidFill>
            </a:endParaRPr>
          </a:p>
        </p:txBody>
      </p:sp>
    </p:spTree>
    <p:extLst>
      <p:ext uri="{BB962C8B-B14F-4D97-AF65-F5344CB8AC3E}">
        <p14:creationId xmlns:p14="http://schemas.microsoft.com/office/powerpoint/2010/main" val="1266506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ullets - 1co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chemeClr val="accent3"/>
              </a:buClr>
              <a:buSzPct val="115000"/>
              <a:buFont typeface="Arial" pitchFamily="34" charset="0"/>
              <a:buChar char="•"/>
              <a:defRPr sz="2400"/>
            </a:lvl1pPr>
            <a:lvl2pPr>
              <a:buClr>
                <a:schemeClr val="accent3"/>
              </a:buClr>
              <a:buSzPct val="115000"/>
              <a:buFont typeface="Arial" pitchFamily="34" charset="0"/>
              <a:buChar char="•"/>
              <a:defRPr sz="2000"/>
            </a:lvl2pPr>
            <a:lvl3pPr>
              <a:buClr>
                <a:schemeClr val="accent3"/>
              </a:buClr>
              <a:buSzPct val="115000"/>
              <a:buFont typeface="Arial" pitchFamily="34" charset="0"/>
              <a:buChar char="•"/>
              <a:defRPr sz="1800"/>
            </a:lvl3pPr>
            <a:lvl4pPr>
              <a:buClr>
                <a:schemeClr val="accent3"/>
              </a:buClr>
              <a:buSzPct val="115000"/>
              <a:buFont typeface="Arial" pitchFamily="34" charset="0"/>
              <a:buChar char="•"/>
              <a:defRPr sz="1600"/>
            </a:lvl4pPr>
            <a:lvl5pPr>
              <a:buClr>
                <a:schemeClr val="accent3"/>
              </a:buClr>
              <a:buSzPct val="115000"/>
              <a:buFont typeface="Arial"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heckmarks - 2col">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4648200" y="1571612"/>
            <a:ext cx="4038600" cy="4525963"/>
          </a:xfrm>
        </p:spPr>
        <p:txBody>
          <a:bodyPr/>
          <a:lstStyle>
            <a:lvl1pPr>
              <a:defRPr sz="2000"/>
            </a:lvl1pPr>
            <a:lvl2pPr marL="742950" indent="-285750">
              <a:buClr>
                <a:schemeClr val="accent5"/>
              </a:buClr>
              <a:buSzPct val="115000"/>
              <a:buFont typeface="Arial"/>
              <a:buChar char="•"/>
              <a:defRPr sz="1800"/>
            </a:lvl2pPr>
            <a:lvl3pPr marL="1143000" indent="-228600">
              <a:buClr>
                <a:schemeClr val="accent5"/>
              </a:buClr>
              <a:buSzPct val="115000"/>
              <a:buFont typeface="Arial"/>
              <a:buChar char="•"/>
              <a:defRPr sz="1600"/>
            </a:lvl3pPr>
            <a:lvl4pPr marL="1600200" indent="-228600">
              <a:buClr>
                <a:schemeClr val="accent5"/>
              </a:buClr>
              <a:buSzPct val="115000"/>
              <a:buFont typeface="Arial"/>
              <a:buChar char="•"/>
              <a:defRPr sz="1400"/>
            </a:lvl4pPr>
            <a:lvl5pPr marL="2057400" indent="-228600">
              <a:buClr>
                <a:schemeClr val="accent5"/>
              </a:buClr>
              <a:buSzPct val="115000"/>
              <a:buFont typeface="Arial"/>
              <a:buChar cha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6" name="Title Placeholder 1"/>
          <p:cNvSpPr>
            <a:spLocks noGrp="1"/>
          </p:cNvSpPr>
          <p:nvPr>
            <p:ph type="title"/>
          </p:nvPr>
        </p:nvSpPr>
        <p:spPr bwMode="auto">
          <a:xfrm>
            <a:off x="214312" y="71438"/>
            <a:ext cx="6877967"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10"/>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heckmarks - 2col al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Title Placeholder 1"/>
          <p:cNvSpPr>
            <a:spLocks noGrp="1"/>
          </p:cNvSpPr>
          <p:nvPr>
            <p:ph type="title"/>
          </p:nvPr>
        </p:nvSpPr>
        <p:spPr bwMode="auto">
          <a:xfrm>
            <a:off x="214312" y="71438"/>
            <a:ext cx="6949975" cy="357187"/>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Tree>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idebar Text on Left">
    <p:spTree>
      <p:nvGrpSpPr>
        <p:cNvPr id="1" name=""/>
        <p:cNvGrpSpPr/>
        <p:nvPr/>
      </p:nvGrpSpPr>
      <p:grpSpPr>
        <a:xfrm>
          <a:off x="0" y="0"/>
          <a:ext cx="0" cy="0"/>
          <a:chOff x="0" y="0"/>
          <a:chExt cx="0" cy="0"/>
        </a:xfrm>
      </p:grpSpPr>
      <p:cxnSp>
        <p:nvCxnSpPr>
          <p:cNvPr id="8" name="Straight Connector 7"/>
          <p:cNvCxnSpPr/>
          <p:nvPr/>
        </p:nvCxnSpPr>
        <p:spPr>
          <a:xfrm rot="5400000">
            <a:off x="1574800" y="3636963"/>
            <a:ext cx="3279775"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201172" y="2000240"/>
            <a:ext cx="2714644" cy="3286148"/>
          </a:xfrm>
        </p:spPr>
        <p:txBody>
          <a:bodyPr/>
          <a:lstStyle>
            <a:lvl1pPr marL="0" indent="0">
              <a:lnSpc>
                <a:spcPct val="150000"/>
              </a:lnSpc>
              <a:buNone/>
              <a:defRPr sz="2000" i="0">
                <a:solidFill>
                  <a:schemeClr val="tx1"/>
                </a:solidFill>
                <a:latin typeface="PT Sans Narrow" pitchFamily="34" charset="-94"/>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1"/>
          </p:nvPr>
        </p:nvSpPr>
        <p:spPr>
          <a:xfrm>
            <a:off x="3571868" y="2000240"/>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3"/>
          <p:cNvSpPr>
            <a:spLocks noGrp="1"/>
          </p:cNvSpPr>
          <p:nvPr>
            <p:ph type="body" sz="half" idx="12"/>
          </p:nvPr>
        </p:nvSpPr>
        <p:spPr>
          <a:xfrm>
            <a:off x="3571868" y="2357430"/>
            <a:ext cx="4929222" cy="2928958"/>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Left Picture with 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3528" y="1801316"/>
            <a:ext cx="3024336" cy="393194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tr-TR" noProof="0"/>
          </a:p>
        </p:txBody>
      </p:sp>
      <p:sp>
        <p:nvSpPr>
          <p:cNvPr id="7" name="Text Placeholder 3"/>
          <p:cNvSpPr>
            <a:spLocks noGrp="1"/>
          </p:cNvSpPr>
          <p:nvPr>
            <p:ph type="body" sz="half" idx="2"/>
          </p:nvPr>
        </p:nvSpPr>
        <p:spPr>
          <a:xfrm>
            <a:off x="214282" y="857232"/>
            <a:ext cx="8786874" cy="571504"/>
          </a:xfrm>
        </p:spPr>
        <p:txBody>
          <a:bodyPr/>
          <a:lstStyle>
            <a:lvl1pPr marL="0" indent="0">
              <a:buNone/>
              <a:defRPr sz="2400" i="1">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Placeholder 1"/>
          <p:cNvSpPr>
            <a:spLocks noGrp="1"/>
          </p:cNvSpPr>
          <p:nvPr>
            <p:ph type="title"/>
          </p:nvPr>
        </p:nvSpPr>
        <p:spPr bwMode="auto">
          <a:xfrm>
            <a:off x="214283" y="71414"/>
            <a:ext cx="6950005" cy="357190"/>
          </a:xfrm>
          <a:prstGeom prst="rect">
            <a:avLst/>
          </a:prstGeom>
          <a:noFill/>
          <a:ln w="9525">
            <a:noFill/>
            <a:miter lim="800000"/>
            <a:headEnd/>
            <a:tailEnd/>
          </a:ln>
        </p:spPr>
        <p:txBody>
          <a:bodyPr/>
          <a:lstStyle>
            <a:lvl1pPr>
              <a:defRPr cap="all"/>
            </a:lvl1pPr>
          </a:lstStyle>
          <a:p>
            <a:pPr lvl="0"/>
            <a:r>
              <a:rPr lang="en-US"/>
              <a:t>Click to edit Master title style</a:t>
            </a:r>
            <a:endParaRPr lang="tr-TR"/>
          </a:p>
        </p:txBody>
      </p:sp>
      <p:sp>
        <p:nvSpPr>
          <p:cNvPr id="9" name="Text Placeholder 3"/>
          <p:cNvSpPr>
            <a:spLocks noGrp="1"/>
          </p:cNvSpPr>
          <p:nvPr>
            <p:ph type="body" sz="half" idx="11"/>
          </p:nvPr>
        </p:nvSpPr>
        <p:spPr>
          <a:xfrm>
            <a:off x="3571868" y="1784216"/>
            <a:ext cx="4929222" cy="357190"/>
          </a:xfrm>
        </p:spPr>
        <p:txBody>
          <a:bodyPr/>
          <a:lstStyle>
            <a:lvl1pPr marL="0" marR="0" indent="0" algn="l" defTabSz="914400" rtl="0" eaLnBrk="0" fontAlgn="base" latinLnBrk="0" hangingPunct="0">
              <a:lnSpc>
                <a:spcPts val="2500"/>
              </a:lnSpc>
              <a:spcBef>
                <a:spcPct val="20000"/>
              </a:spcBef>
              <a:spcAft>
                <a:spcPct val="0"/>
              </a:spcAft>
              <a:buClr>
                <a:srgbClr val="A1AC75"/>
              </a:buClr>
              <a:buSzPct val="150000"/>
              <a:buFontTx/>
              <a:buNone/>
              <a:tabLst/>
              <a:defRPr sz="2000" b="1" i="0">
                <a:solidFill>
                  <a:schemeClr val="bg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2"/>
          </p:nvPr>
        </p:nvSpPr>
        <p:spPr>
          <a:xfrm>
            <a:off x="3571868" y="2141406"/>
            <a:ext cx="4929222" cy="3591850"/>
          </a:xfrm>
        </p:spPr>
        <p:txBody>
          <a:bodyPr/>
          <a:lstStyle>
            <a:lvl1pPr marL="285750" marR="0" indent="-285750" algn="l" defTabSz="914400" rtl="0" eaLnBrk="0" fontAlgn="base" latinLnBrk="0" hangingPunct="0">
              <a:lnSpc>
                <a:spcPts val="2500"/>
              </a:lnSpc>
              <a:spcBef>
                <a:spcPct val="20000"/>
              </a:spcBef>
              <a:spcAft>
                <a:spcPct val="0"/>
              </a:spcAft>
              <a:buClr>
                <a:srgbClr val="A1AC75"/>
              </a:buClr>
              <a:buSzPct val="115000"/>
              <a:buFont typeface="Arial"/>
              <a:buChar char="•"/>
              <a:tabLst/>
              <a:defRPr sz="1800" i="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2.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42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b="0" i="0" u="none"/>
          </a:p>
        </p:txBody>
      </p:sp>
      <p:sp>
        <p:nvSpPr>
          <p:cNvPr id="4100" name="Title Placeholder 1"/>
          <p:cNvSpPr>
            <a:spLocks noGrp="1"/>
          </p:cNvSpPr>
          <p:nvPr>
            <p:ph type="title"/>
          </p:nvPr>
        </p:nvSpPr>
        <p:spPr bwMode="auto">
          <a:xfrm>
            <a:off x="214313" y="71438"/>
            <a:ext cx="5929312"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tr-TR"/>
          </a:p>
        </p:txBody>
      </p:sp>
      <p:sp>
        <p:nvSpPr>
          <p:cNvPr id="4101" name="Text Placeholder 2"/>
          <p:cNvSpPr>
            <a:spLocks noGrp="1"/>
          </p:cNvSpPr>
          <p:nvPr>
            <p:ph type="body" idx="1"/>
          </p:nvPr>
        </p:nvSpPr>
        <p:spPr bwMode="auto">
          <a:xfrm>
            <a:off x="457200" y="1600200"/>
            <a:ext cx="8229600" cy="3614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pic>
        <p:nvPicPr>
          <p:cNvPr id="4102" name="Picture 1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bwMode="auto">
          <a:xfrm>
            <a:off x="152400" y="6096000"/>
            <a:ext cx="1227600" cy="571529"/>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9" r:id="rId18"/>
    <p:sldLayoutId id="2147483680" r:id="rId19"/>
    <p:sldLayoutId id="2147483681" r:id="rId20"/>
    <p:sldLayoutId id="2147483683" r:id="rId21"/>
    <p:sldLayoutId id="2147483685" r:id="rId22"/>
    <p:sldLayoutId id="2147483710" r:id="rId23"/>
    <p:sldLayoutId id="2147483711" r:id="rId24"/>
  </p:sldLayoutIdLst>
  <p:transition advClick="0"/>
  <p:txStyles>
    <p:title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p:titleStyle>
    <p:bodyStyle>
      <a:lvl1pPr marL="342900" indent="-342900" algn="l" rtl="0" eaLnBrk="1" fontAlgn="base" hangingPunct="1">
        <a:spcBef>
          <a:spcPct val="20000"/>
        </a:spcBef>
        <a:spcAft>
          <a:spcPct val="0"/>
        </a:spcAft>
        <a:buClr>
          <a:srgbClr val="A1AC75"/>
        </a:buClr>
        <a:buSzPct val="150000"/>
        <a:buBlip>
          <a:blip r:embed="rId27"/>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429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tr-TR">
              <a:solidFill>
                <a:prstClr val="white"/>
              </a:solidFill>
            </a:endParaRPr>
          </a:p>
        </p:txBody>
      </p:sp>
      <p:sp>
        <p:nvSpPr>
          <p:cNvPr id="4100" name="Title Placeholder 1"/>
          <p:cNvSpPr>
            <a:spLocks noGrp="1"/>
          </p:cNvSpPr>
          <p:nvPr>
            <p:ph type="title"/>
          </p:nvPr>
        </p:nvSpPr>
        <p:spPr bwMode="auto">
          <a:xfrm>
            <a:off x="214313" y="71438"/>
            <a:ext cx="5929312" cy="357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endParaRPr lang="tr-TR"/>
          </a:p>
        </p:txBody>
      </p:sp>
      <p:sp>
        <p:nvSpPr>
          <p:cNvPr id="4101" name="Text Placeholder 2"/>
          <p:cNvSpPr>
            <a:spLocks noGrp="1"/>
          </p:cNvSpPr>
          <p:nvPr>
            <p:ph type="body" idx="1"/>
          </p:nvPr>
        </p:nvSpPr>
        <p:spPr bwMode="auto">
          <a:xfrm>
            <a:off x="457200" y="1600200"/>
            <a:ext cx="8229600" cy="36147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pic>
        <p:nvPicPr>
          <p:cNvPr id="4102" name="Picture 1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bwMode="auto">
          <a:xfrm>
            <a:off x="152400" y="6096000"/>
            <a:ext cx="1227600" cy="571529"/>
          </a:xfrm>
          <a:prstGeom prst="rect">
            <a:avLst/>
          </a:prstGeom>
          <a:noFill/>
          <a:ln w="9525">
            <a:noFill/>
            <a:miter lim="800000"/>
            <a:headEnd/>
            <a:tailEnd/>
          </a:ln>
        </p:spPr>
      </p:pic>
    </p:spTree>
    <p:extLst>
      <p:ext uri="{BB962C8B-B14F-4D97-AF65-F5344CB8AC3E}">
        <p14:creationId xmlns:p14="http://schemas.microsoft.com/office/powerpoint/2010/main" val="998296608"/>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7" r:id="rId20"/>
  </p:sldLayoutIdLst>
  <p:transition advClick="0"/>
  <p:hf sldNum="0" hdr="0" ftr="0" dt="0"/>
  <p:txStyles>
    <p:title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p:titleStyle>
    <p:bodyStyle>
      <a:lvl1pPr marL="342900" indent="-342900" algn="l" rtl="0" eaLnBrk="1" fontAlgn="base" hangingPunct="1">
        <a:spcBef>
          <a:spcPct val="20000"/>
        </a:spcBef>
        <a:spcAft>
          <a:spcPct val="0"/>
        </a:spcAft>
        <a:buClr>
          <a:srgbClr val="A1AC75"/>
        </a:buClr>
        <a:buSzPct val="150000"/>
        <a:buBlip>
          <a:blip r:embed="rId2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hyperlink" Target="https://www.scdhec.gov/report-it/reporting-chemical-spills-pollutio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hyperlink" Target="https://gis.dhec.sc.gov/scaas/" TargetMode="External"/><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gis.dhec.sc.gov/watersheds/" TargetMode="External"/><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0.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20.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0.png"/><Relationship Id="rId7"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microsoft.com/office/2007/relationships/hdphoto" Target="../media/hdphoto4.wdp"/><Relationship Id="rId5" Type="http://schemas.openxmlformats.org/officeDocument/2006/relationships/image" Target="../media/image51.png"/><Relationship Id="rId4" Type="http://schemas.microsoft.com/office/2007/relationships/hdphoto" Target="../media/hdphoto3.wdp"/><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4.xml"/><Relationship Id="rId1" Type="http://schemas.openxmlformats.org/officeDocument/2006/relationships/slideLayout" Target="../slideLayouts/slideLayout20.xml"/><Relationship Id="rId6" Type="http://schemas.openxmlformats.org/officeDocument/2006/relationships/image" Target="../media/image2.png"/><Relationship Id="rId5" Type="http://schemas.openxmlformats.org/officeDocument/2006/relationships/image" Target="../media/image55.emf"/><Relationship Id="rId4" Type="http://schemas.openxmlformats.org/officeDocument/2006/relationships/image" Target="../media/image54.emf"/></Relationships>
</file>

<file path=ppt/slides/_rels/slide25.xml.rels><?xml version="1.0" encoding="UTF-8" standalone="yes"?>
<Relationships xmlns="http://schemas.openxmlformats.org/package/2006/relationships"><Relationship Id="rId3" Type="http://schemas.openxmlformats.org/officeDocument/2006/relationships/hyperlink" Target="https://faculty.washington.edu/pmacc/LO/tides_background.html" TargetMode="External"/><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hyperlink" Target="https://scdhec.gov/environment/your-water-coast/ocean-coastal-resource-management-ocrm/tide-tables" TargetMode="Externa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0.xml"/><Relationship Id="rId5" Type="http://schemas.openxmlformats.org/officeDocument/2006/relationships/image" Target="../media/image2.png"/><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34.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44.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1.xml"/><Relationship Id="rId5" Type="http://schemas.openxmlformats.org/officeDocument/2006/relationships/image" Target="../media/image63.png"/><Relationship Id="rId4" Type="http://schemas.openxmlformats.org/officeDocument/2006/relationships/hyperlink" Target="http://www.scadoptastream.org/"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www.cocorahs.org/" TargetMode="External"/><Relationship Id="rId2" Type="http://schemas.openxmlformats.org/officeDocument/2006/relationships/notesSlide" Target="../notesSlides/notesSlide31.xml"/><Relationship Id="rId1" Type="http://schemas.openxmlformats.org/officeDocument/2006/relationships/slideLayout" Target="../slideLayouts/slideLayout21.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9.xml"/><Relationship Id="rId5" Type="http://schemas.openxmlformats.org/officeDocument/2006/relationships/image" Target="../media/image55.emf"/><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21.xml"/><Relationship Id="rId5" Type="http://schemas.openxmlformats.org/officeDocument/2006/relationships/image" Target="../media/image70.jpeg"/><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1.xml"/><Relationship Id="rId5" Type="http://schemas.openxmlformats.org/officeDocument/2006/relationships/image" Target="../media/image73.jpeg"/><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6.xml"/><Relationship Id="rId1" Type="http://schemas.openxmlformats.org/officeDocument/2006/relationships/slideLayout" Target="../slideLayouts/slideLayout21.xml"/><Relationship Id="rId5" Type="http://schemas.openxmlformats.org/officeDocument/2006/relationships/image" Target="../media/image76.png"/><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80.jpe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20.xml"/><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8" Type="http://schemas.openxmlformats.org/officeDocument/2006/relationships/image" Target="../media/image91.jpeg"/><Relationship Id="rId13" Type="http://schemas.openxmlformats.org/officeDocument/2006/relationships/image" Target="../media/image96.emf"/><Relationship Id="rId3" Type="http://schemas.openxmlformats.org/officeDocument/2006/relationships/image" Target="../media/image86.jpeg"/><Relationship Id="rId7" Type="http://schemas.openxmlformats.org/officeDocument/2006/relationships/image" Target="../media/image90.jpeg"/><Relationship Id="rId12" Type="http://schemas.openxmlformats.org/officeDocument/2006/relationships/image" Target="../media/image95.emf"/><Relationship Id="rId2" Type="http://schemas.openxmlformats.org/officeDocument/2006/relationships/notesSlide" Target="../notesSlides/notesSlide44.xml"/><Relationship Id="rId1" Type="http://schemas.openxmlformats.org/officeDocument/2006/relationships/slideLayout" Target="../slideLayouts/slideLayout20.xml"/><Relationship Id="rId6" Type="http://schemas.openxmlformats.org/officeDocument/2006/relationships/image" Target="../media/image89.jpeg"/><Relationship Id="rId11" Type="http://schemas.openxmlformats.org/officeDocument/2006/relationships/image" Target="../media/image94.jpeg"/><Relationship Id="rId5" Type="http://schemas.openxmlformats.org/officeDocument/2006/relationships/image" Target="../media/image88.jpeg"/><Relationship Id="rId10" Type="http://schemas.openxmlformats.org/officeDocument/2006/relationships/image" Target="../media/image93.jpeg"/><Relationship Id="rId4" Type="http://schemas.openxmlformats.org/officeDocument/2006/relationships/image" Target="../media/image87.jpeg"/><Relationship Id="rId9" Type="http://schemas.openxmlformats.org/officeDocument/2006/relationships/image" Target="../media/image92.jpeg"/><Relationship Id="rId14" Type="http://schemas.openxmlformats.org/officeDocument/2006/relationships/image" Target="../media/image97.jpeg"/></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1.xml"/><Relationship Id="rId5" Type="http://schemas.openxmlformats.org/officeDocument/2006/relationships/image" Target="../media/image99.jpeg"/><Relationship Id="rId4" Type="http://schemas.openxmlformats.org/officeDocument/2006/relationships/image" Target="../media/image98.jpeg"/></Relationships>
</file>

<file path=ppt/slides/_rels/slide4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49.xml"/><Relationship Id="rId1" Type="http://schemas.openxmlformats.org/officeDocument/2006/relationships/slideLayout" Target="../slideLayouts/slideLayout21.xml"/><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106.emf"/><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5.png"/><Relationship Id="rId5" Type="http://schemas.openxmlformats.org/officeDocument/2006/relationships/image" Target="../media/image104.jpe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1.xml"/><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2.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09.jpeg"/><Relationship Id="rId7" Type="http://schemas.microsoft.com/office/2007/relationships/hdphoto" Target="../media/hdphoto8.wdp"/><Relationship Id="rId2" Type="http://schemas.openxmlformats.org/officeDocument/2006/relationships/notesSlide" Target="../notesSlides/notesSlide53.xml"/><Relationship Id="rId1" Type="http://schemas.openxmlformats.org/officeDocument/2006/relationships/slideLayout" Target="../slideLayouts/slideLayout21.xml"/><Relationship Id="rId6" Type="http://schemas.openxmlformats.org/officeDocument/2006/relationships/image" Target="../media/image111.png"/><Relationship Id="rId5" Type="http://schemas.microsoft.com/office/2007/relationships/hdphoto" Target="../media/hdphoto7.wdp"/><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1.xml"/><Relationship Id="rId5" Type="http://schemas.microsoft.com/office/2007/relationships/hdphoto" Target="../media/hdphoto9.wdp"/><Relationship Id="rId4" Type="http://schemas.openxmlformats.org/officeDocument/2006/relationships/image" Target="../media/image112.png"/></Relationships>
</file>

<file path=ppt/slides/_rels/slide5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5.xml"/><Relationship Id="rId1" Type="http://schemas.openxmlformats.org/officeDocument/2006/relationships/slideLayout" Target="../slideLayouts/slideLayout21.xml"/><Relationship Id="rId5" Type="http://schemas.openxmlformats.org/officeDocument/2006/relationships/image" Target="../media/image114.jpe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6.xml"/><Relationship Id="rId1" Type="http://schemas.openxmlformats.org/officeDocument/2006/relationships/slideLayout" Target="../slideLayouts/slideLayout21.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7.xml"/><Relationship Id="rId1" Type="http://schemas.openxmlformats.org/officeDocument/2006/relationships/slideLayout" Target="../slideLayouts/slideLayout20.xml"/><Relationship Id="rId6" Type="http://schemas.openxmlformats.org/officeDocument/2006/relationships/image" Target="../media/image68.png"/><Relationship Id="rId5" Type="http://schemas.openxmlformats.org/officeDocument/2006/relationships/image" Target="../media/image118.png"/><Relationship Id="rId4" Type="http://schemas.openxmlformats.org/officeDocument/2006/relationships/image" Target="../media/image117.png"/></Relationships>
</file>

<file path=ppt/slides/_rels/slide5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8.xml"/><Relationship Id="rId1" Type="http://schemas.openxmlformats.org/officeDocument/2006/relationships/slideLayout" Target="../slideLayouts/slideLayout21.xml"/><Relationship Id="rId4" Type="http://schemas.openxmlformats.org/officeDocument/2006/relationships/image" Target="../media/image120.png"/></Relationships>
</file>

<file path=ppt/slides/_rels/slide59.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notesSlide" Target="../notesSlides/notesSlide59.xml"/><Relationship Id="rId1" Type="http://schemas.openxmlformats.org/officeDocument/2006/relationships/slideLayout" Target="../slideLayouts/slideLayout29.xml"/><Relationship Id="rId4" Type="http://schemas.openxmlformats.org/officeDocument/2006/relationships/image" Target="../media/image122.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0.xml"/><Relationship Id="rId1" Type="http://schemas.openxmlformats.org/officeDocument/2006/relationships/slideLayout" Target="../slideLayouts/slideLayout44.xml"/><Relationship Id="rId5" Type="http://schemas.openxmlformats.org/officeDocument/2006/relationships/image" Target="../media/image125.png"/><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1.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2.xml"/><Relationship Id="rId1" Type="http://schemas.openxmlformats.org/officeDocument/2006/relationships/slideLayout" Target="../slideLayouts/slideLayout22.xml"/><Relationship Id="rId4" Type="http://schemas.openxmlformats.org/officeDocument/2006/relationships/image" Target="../media/image128.jpeg"/></Relationships>
</file>

<file path=ppt/slides/_rels/slide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4.xml"/><Relationship Id="rId1" Type="http://schemas.openxmlformats.org/officeDocument/2006/relationships/slideLayout" Target="../slideLayouts/slideLayout21.xml"/><Relationship Id="rId5" Type="http://schemas.openxmlformats.org/officeDocument/2006/relationships/image" Target="../media/image2.png"/><Relationship Id="rId4" Type="http://schemas.openxmlformats.org/officeDocument/2006/relationships/image" Target="../media/image130.emf"/></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1.xml"/><Relationship Id="rId4" Type="http://schemas.openxmlformats.org/officeDocument/2006/relationships/image" Target="../media/image132.png"/></Relationships>
</file>

<file path=ppt/slides/_rels/slide6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7.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0.xml"/><Relationship Id="rId1" Type="http://schemas.openxmlformats.org/officeDocument/2006/relationships/slideLayout" Target="../slideLayouts/slideLayout10.xml"/><Relationship Id="rId4" Type="http://schemas.openxmlformats.org/officeDocument/2006/relationships/image" Target="../media/image136.png"/></Relationships>
</file>

<file path=ppt/slides/_rels/slide7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71.xml"/><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3" Type="http://schemas.openxmlformats.org/officeDocument/2006/relationships/hyperlink" Target="http://www.scadoptastream.org/" TargetMode="External"/><Relationship Id="rId2" Type="http://schemas.openxmlformats.org/officeDocument/2006/relationships/notesSlide" Target="../notesSlides/notesSlide72.xml"/><Relationship Id="rId1" Type="http://schemas.openxmlformats.org/officeDocument/2006/relationships/slideLayout" Target="../slideLayouts/slideLayout21.xml"/><Relationship Id="rId4" Type="http://schemas.openxmlformats.org/officeDocument/2006/relationships/image" Target="../media/image138.png"/></Relationships>
</file>

<file path=ppt/slides/_rels/slide73.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notesSlide" Target="../notesSlides/notesSlide73.xml"/><Relationship Id="rId1" Type="http://schemas.openxmlformats.org/officeDocument/2006/relationships/slideLayout" Target="../slideLayouts/slideLayout20.xml"/><Relationship Id="rId6" Type="http://schemas.openxmlformats.org/officeDocument/2006/relationships/image" Target="../media/image141.tiff"/><Relationship Id="rId5" Type="http://schemas.openxmlformats.org/officeDocument/2006/relationships/image" Target="../media/image140.tiff"/><Relationship Id="rId4" Type="http://schemas.openxmlformats.org/officeDocument/2006/relationships/hyperlink" Target="https://www.facebook.com/scadoptastream/"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0.xml"/><Relationship Id="rId4" Type="http://schemas.openxmlformats.org/officeDocument/2006/relationships/image" Target="../media/image142.png"/></Relationships>
</file>

<file path=ppt/slides/_rels/slide7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42_49ABC529.xml"/><Relationship Id="rId2" Type="http://schemas.openxmlformats.org/officeDocument/2006/relationships/notesSlide" Target="../notesSlides/notesSlide9.xml"/><Relationship Id="rId1" Type="http://schemas.openxmlformats.org/officeDocument/2006/relationships/slideLayout" Target="../slideLayouts/slideLayout2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AE8715-88F0-FFA4-EA1D-2C89A487A51B}"/>
              </a:ext>
            </a:extLst>
          </p:cNvPr>
          <p:cNvSpPr/>
          <p:nvPr/>
        </p:nvSpPr>
        <p:spPr>
          <a:xfrm>
            <a:off x="0" y="0"/>
            <a:ext cx="9144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DCA063E-C534-4FE5-82A9-1BE314467F7C}"/>
              </a:ext>
            </a:extLst>
          </p:cNvPr>
          <p:cNvSpPr/>
          <p:nvPr/>
        </p:nvSpPr>
        <p:spPr>
          <a:xfrm>
            <a:off x="208798" y="223086"/>
            <a:ext cx="4587925" cy="288308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350">
              <a:highlight>
                <a:srgbClr val="FF0000"/>
              </a:highlight>
            </a:endParaRPr>
          </a:p>
        </p:txBody>
      </p:sp>
      <p:sp>
        <p:nvSpPr>
          <p:cNvPr id="11" name="TextBox 10">
            <a:extLst>
              <a:ext uri="{FF2B5EF4-FFF2-40B4-BE49-F238E27FC236}">
                <a16:creationId xmlns:a16="http://schemas.microsoft.com/office/drawing/2014/main" id="{2C75CFB7-638C-4113-9353-486ABB5AAA47}"/>
              </a:ext>
            </a:extLst>
          </p:cNvPr>
          <p:cNvSpPr txBox="1"/>
          <p:nvPr/>
        </p:nvSpPr>
        <p:spPr>
          <a:xfrm>
            <a:off x="304800" y="278011"/>
            <a:ext cx="4457700" cy="2354491"/>
          </a:xfrm>
          <a:prstGeom prst="rect">
            <a:avLst/>
          </a:prstGeom>
          <a:noFill/>
        </p:spPr>
        <p:txBody>
          <a:bodyPr wrap="square" rtlCol="0">
            <a:spAutoFit/>
          </a:bodyPr>
          <a:lstStyle/>
          <a:p>
            <a:pPr algn="ctr"/>
            <a:r>
              <a:rPr lang="en-US" sz="2700" b="1">
                <a:solidFill>
                  <a:schemeClr val="bg1"/>
                </a:solidFill>
              </a:rPr>
              <a:t>Welcome!</a:t>
            </a:r>
          </a:p>
          <a:p>
            <a:pPr algn="ctr"/>
            <a:endParaRPr lang="en-US" sz="1200" b="1">
              <a:solidFill>
                <a:schemeClr val="bg1"/>
              </a:solidFill>
            </a:endParaRPr>
          </a:p>
          <a:p>
            <a:pPr algn="ctr"/>
            <a:r>
              <a:rPr lang="en-US" sz="2700" b="1">
                <a:solidFill>
                  <a:schemeClr val="bg1"/>
                </a:solidFill>
              </a:rPr>
              <a:t>The presentation will begin shortly. Here are some tips for a great workshop experience. </a:t>
            </a:r>
          </a:p>
        </p:txBody>
      </p:sp>
      <p:sp>
        <p:nvSpPr>
          <p:cNvPr id="12" name="Rectangle 11">
            <a:extLst>
              <a:ext uri="{FF2B5EF4-FFF2-40B4-BE49-F238E27FC236}">
                <a16:creationId xmlns:a16="http://schemas.microsoft.com/office/drawing/2014/main" id="{A6CAEE16-0841-43BD-8092-3DCBFC6BE63B}"/>
              </a:ext>
            </a:extLst>
          </p:cNvPr>
          <p:cNvSpPr/>
          <p:nvPr/>
        </p:nvSpPr>
        <p:spPr>
          <a:xfrm>
            <a:off x="208799" y="3324330"/>
            <a:ext cx="8720638" cy="331058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5B7AF57E-DE9E-4458-8B68-458DC7A78797}"/>
              </a:ext>
            </a:extLst>
          </p:cNvPr>
          <p:cNvSpPr txBox="1"/>
          <p:nvPr/>
        </p:nvSpPr>
        <p:spPr>
          <a:xfrm>
            <a:off x="435267" y="3733800"/>
            <a:ext cx="8267701" cy="2492990"/>
          </a:xfrm>
          <a:prstGeom prst="rect">
            <a:avLst/>
          </a:prstGeom>
          <a:noFill/>
          <a:ln>
            <a:noFill/>
          </a:ln>
        </p:spPr>
        <p:txBody>
          <a:bodyPr wrap="square" rtlCol="0">
            <a:spAutoFit/>
          </a:bodyPr>
          <a:lstStyle/>
          <a:p>
            <a:pPr marL="342900" indent="-342900">
              <a:buFont typeface="Arial" panose="020B0604020202020204" pitchFamily="34" charset="0"/>
              <a:buChar char="•"/>
            </a:pPr>
            <a:r>
              <a:rPr lang="en-US" sz="2400" b="1">
                <a:solidFill>
                  <a:schemeClr val="bg1"/>
                </a:solidFill>
              </a:rPr>
              <a:t>Please have a way to take notes. </a:t>
            </a:r>
            <a:endParaRPr lang="en-US" sz="2400" b="1" u="sng">
              <a:solidFill>
                <a:schemeClr val="bg1"/>
              </a:solidFill>
            </a:endParaRPr>
          </a:p>
          <a:p>
            <a:pPr marL="342900" indent="-342900">
              <a:buFont typeface="Arial" panose="020B0604020202020204" pitchFamily="34" charset="0"/>
              <a:buChar char="•"/>
            </a:pPr>
            <a:r>
              <a:rPr lang="en-US" sz="2400" b="1">
                <a:solidFill>
                  <a:schemeClr val="bg1"/>
                </a:solidFill>
              </a:rPr>
              <a:t>Ask questions at any point in the presentation</a:t>
            </a:r>
          </a:p>
          <a:p>
            <a:pPr marL="342900" indent="-342900">
              <a:buFont typeface="Arial" panose="020B0604020202020204" pitchFamily="34" charset="0"/>
              <a:buChar char="•"/>
            </a:pPr>
            <a:r>
              <a:rPr lang="en-US" sz="2400" b="1">
                <a:solidFill>
                  <a:schemeClr val="bg1"/>
                </a:solidFill>
              </a:rPr>
              <a:t>Current Steps for Becoming a Certified Volunteer:</a:t>
            </a:r>
          </a:p>
          <a:p>
            <a:pPr marL="914400" lvl="1" indent="-457200">
              <a:buFont typeface="+mj-lt"/>
              <a:buAutoNum type="arabicPeriod"/>
            </a:pPr>
            <a:r>
              <a:rPr lang="en-US" sz="2000" b="1">
                <a:solidFill>
                  <a:schemeClr val="bg1"/>
                </a:solidFill>
              </a:rPr>
              <a:t>Complete today’s online training</a:t>
            </a:r>
          </a:p>
          <a:p>
            <a:pPr marL="914400" lvl="1" indent="-457200">
              <a:buFont typeface="+mj-lt"/>
              <a:buAutoNum type="arabicPeriod"/>
            </a:pPr>
            <a:r>
              <a:rPr lang="en-US" sz="2000" b="1">
                <a:solidFill>
                  <a:schemeClr val="bg1"/>
                </a:solidFill>
              </a:rPr>
              <a:t>Complete group field training and pass test </a:t>
            </a:r>
          </a:p>
          <a:p>
            <a:pPr marL="914400" lvl="1" indent="-457200">
              <a:buFont typeface="+mj-lt"/>
              <a:buAutoNum type="arabicPeriod"/>
            </a:pPr>
            <a:r>
              <a:rPr lang="en-US" sz="2000" b="1">
                <a:solidFill>
                  <a:schemeClr val="bg1"/>
                </a:solidFill>
              </a:rPr>
              <a:t>Adopt a site to monitor monthly</a:t>
            </a:r>
          </a:p>
          <a:p>
            <a:pPr marL="342900" indent="-342900">
              <a:buFont typeface="Arial" panose="020B0604020202020204" pitchFamily="34" charset="0"/>
              <a:buChar char="•"/>
            </a:pPr>
            <a:endParaRPr lang="en-US" sz="2400" b="1">
              <a:solidFill>
                <a:schemeClr val="bg1"/>
              </a:solidFill>
            </a:endParaRPr>
          </a:p>
        </p:txBody>
      </p:sp>
      <p:pic>
        <p:nvPicPr>
          <p:cNvPr id="6" name="Picture 5" descr="Logo&#10;&#10;Description automatically generated">
            <a:extLst>
              <a:ext uri="{FF2B5EF4-FFF2-40B4-BE49-F238E27FC236}">
                <a16:creationId xmlns:a16="http://schemas.microsoft.com/office/drawing/2014/main" id="{EE6B0C3E-9084-5D6D-AE65-0D5F39980BC0}"/>
              </a:ext>
            </a:extLst>
          </p:cNvPr>
          <p:cNvPicPr>
            <a:picLocks noChangeAspect="1"/>
          </p:cNvPicPr>
          <p:nvPr/>
        </p:nvPicPr>
        <p:blipFill rotWithShape="1">
          <a:blip r:embed="rId3"/>
          <a:srcRect l="2927" t="10837" r="-1540" b="4111"/>
          <a:stretch/>
        </p:blipFill>
        <p:spPr>
          <a:xfrm>
            <a:off x="4953000" y="223086"/>
            <a:ext cx="3980698" cy="2878157"/>
          </a:xfrm>
          <a:prstGeom prst="rect">
            <a:avLst/>
          </a:prstGeom>
        </p:spPr>
      </p:pic>
    </p:spTree>
    <p:extLst>
      <p:ext uri="{BB962C8B-B14F-4D97-AF65-F5344CB8AC3E}">
        <p14:creationId xmlns:p14="http://schemas.microsoft.com/office/powerpoint/2010/main" val="1287267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6406A9-648F-440B-810B-2AACC4B98849}"/>
              </a:ext>
            </a:extLst>
          </p:cNvPr>
          <p:cNvPicPr>
            <a:picLocks noChangeAspect="1"/>
          </p:cNvPicPr>
          <p:nvPr/>
        </p:nvPicPr>
        <p:blipFill rotWithShape="1">
          <a:blip r:embed="rId3"/>
          <a:srcRect t="21851" b="4834"/>
          <a:stretch/>
        </p:blipFill>
        <p:spPr>
          <a:xfrm>
            <a:off x="5943599" y="2351900"/>
            <a:ext cx="3074773" cy="2978667"/>
          </a:xfrm>
          <a:prstGeom prst="rect">
            <a:avLst/>
          </a:prstGeom>
          <a:ln>
            <a:noFill/>
          </a:ln>
          <a:effectLst>
            <a:outerShdw blurRad="292100" dist="139700" dir="2700000" algn="tl" rotWithShape="0">
              <a:srgbClr val="333333">
                <a:alpha val="65000"/>
              </a:srgbClr>
            </a:outerShdw>
          </a:effectLst>
        </p:spPr>
      </p:pic>
      <p:sp>
        <p:nvSpPr>
          <p:cNvPr id="11268" name="Content Placeholder 2"/>
          <p:cNvSpPr>
            <a:spLocks noGrp="1"/>
          </p:cNvSpPr>
          <p:nvPr>
            <p:ph idx="1"/>
          </p:nvPr>
        </p:nvSpPr>
        <p:spPr>
          <a:xfrm>
            <a:off x="278027" y="685800"/>
            <a:ext cx="7772400" cy="5562600"/>
          </a:xfrm>
        </p:spPr>
        <p:txBody>
          <a:bodyPr/>
          <a:lstStyle/>
          <a:p>
            <a:pPr>
              <a:lnSpc>
                <a:spcPct val="200000"/>
              </a:lnSpc>
              <a:buClr>
                <a:schemeClr val="accent4"/>
              </a:buClr>
              <a:buFont typeface="Wingdings" panose="05000000000000000000" pitchFamily="2" charset="2"/>
              <a:buChar char="§"/>
              <a:defRPr/>
            </a:pPr>
            <a:r>
              <a:rPr lang="en-US" altLang="en-US" sz="2600">
                <a:solidFill>
                  <a:schemeClr val="tx2"/>
                </a:solidFill>
                <a:latin typeface="+mn-lt"/>
              </a:rPr>
              <a:t>DON</a:t>
            </a:r>
            <a:r>
              <a:rPr lang="ja-JP" altLang="en-US" sz="2600">
                <a:solidFill>
                  <a:schemeClr val="tx2"/>
                </a:solidFill>
                <a:latin typeface="+mn-lt"/>
              </a:rPr>
              <a:t>’</a:t>
            </a:r>
            <a:r>
              <a:rPr lang="en-US" altLang="ja-JP" sz="2600">
                <a:solidFill>
                  <a:schemeClr val="tx2"/>
                </a:solidFill>
                <a:latin typeface="+mn-lt"/>
              </a:rPr>
              <a:t>T SAMPLE</a:t>
            </a:r>
            <a:r>
              <a:rPr lang="en-US" altLang="ja-JP" sz="2600" b="1">
                <a:solidFill>
                  <a:schemeClr val="tx2"/>
                </a:solidFill>
                <a:latin typeface="+mn-lt"/>
              </a:rPr>
              <a:t> </a:t>
            </a:r>
            <a:r>
              <a:rPr lang="en-US" altLang="ja-JP" sz="2600">
                <a:solidFill>
                  <a:schemeClr val="tx2"/>
                </a:solidFill>
                <a:latin typeface="+mn-lt"/>
              </a:rPr>
              <a:t>i</a:t>
            </a:r>
            <a:r>
              <a:rPr lang="en-US" altLang="en-US" sz="2600">
                <a:solidFill>
                  <a:schemeClr val="tx2"/>
                </a:solidFill>
                <a:latin typeface="+mn-lt"/>
              </a:rPr>
              <a:t>f conditions are too dangerous!</a:t>
            </a:r>
            <a:endParaRPr lang="en-US" altLang="en-US" sz="2600">
              <a:solidFill>
                <a:schemeClr val="tx2"/>
              </a:solidFill>
              <a:latin typeface="+mn-lt"/>
              <a:ea typeface="Lato"/>
              <a:cs typeface="Lato"/>
            </a:endParaRPr>
          </a:p>
          <a:p>
            <a:pPr>
              <a:lnSpc>
                <a:spcPct val="200000"/>
              </a:lnSpc>
              <a:buClr>
                <a:schemeClr val="accent4"/>
              </a:buClr>
              <a:buFont typeface="Wingdings" panose="05000000000000000000" pitchFamily="2" charset="2"/>
              <a:buChar char="§"/>
              <a:defRPr/>
            </a:pPr>
            <a:r>
              <a:rPr lang="en-US" altLang="en-US" sz="2600">
                <a:solidFill>
                  <a:schemeClr val="tx2"/>
                </a:solidFill>
                <a:latin typeface="+mn-lt"/>
              </a:rPr>
              <a:t>Sample </a:t>
            </a:r>
            <a:r>
              <a:rPr lang="en-US" altLang="en-US" sz="2600" b="1">
                <a:latin typeface="+mn-lt"/>
              </a:rPr>
              <a:t>together</a:t>
            </a:r>
            <a:endParaRPr lang="en-US" altLang="en-US" sz="2600" b="1">
              <a:latin typeface="+mn-lt"/>
              <a:ea typeface="Lato"/>
              <a:cs typeface="Lato"/>
            </a:endParaRPr>
          </a:p>
          <a:p>
            <a:pPr>
              <a:lnSpc>
                <a:spcPct val="200000"/>
              </a:lnSpc>
              <a:buClr>
                <a:schemeClr val="accent4"/>
              </a:buClr>
              <a:buFont typeface="Wingdings" panose="05000000000000000000" pitchFamily="2" charset="2"/>
              <a:buChar char="§"/>
              <a:defRPr/>
            </a:pPr>
            <a:r>
              <a:rPr lang="en-US" altLang="en-US" sz="2600">
                <a:solidFill>
                  <a:schemeClr val="tx2"/>
                </a:solidFill>
                <a:latin typeface="+mn-lt"/>
              </a:rPr>
              <a:t>NEVER sample during a storm</a:t>
            </a:r>
            <a:endParaRPr lang="en-US" altLang="en-US" sz="2600">
              <a:solidFill>
                <a:schemeClr val="tx2"/>
              </a:solidFill>
              <a:latin typeface="+mn-lt"/>
              <a:ea typeface="Lato"/>
              <a:cs typeface="Lato"/>
            </a:endParaRPr>
          </a:p>
          <a:p>
            <a:pPr>
              <a:lnSpc>
                <a:spcPct val="200000"/>
              </a:lnSpc>
              <a:buClr>
                <a:schemeClr val="accent4"/>
              </a:buClr>
              <a:buFont typeface="Wingdings" panose="05000000000000000000" pitchFamily="2" charset="2"/>
              <a:buChar char="§"/>
              <a:defRPr/>
            </a:pPr>
            <a:r>
              <a:rPr lang="en-US" altLang="en-US" sz="2600">
                <a:solidFill>
                  <a:schemeClr val="tx2"/>
                </a:solidFill>
                <a:latin typeface="+mn-lt"/>
              </a:rPr>
              <a:t>WEAR gloves, boots, life jacket</a:t>
            </a:r>
            <a:endParaRPr lang="en-US" altLang="en-US" sz="2600">
              <a:solidFill>
                <a:schemeClr val="tx2"/>
              </a:solidFill>
              <a:latin typeface="+mn-lt"/>
              <a:ea typeface="Lato"/>
              <a:cs typeface="Lato"/>
            </a:endParaRPr>
          </a:p>
          <a:p>
            <a:pPr>
              <a:lnSpc>
                <a:spcPct val="200000"/>
              </a:lnSpc>
              <a:buClr>
                <a:schemeClr val="accent4"/>
              </a:buClr>
              <a:buFont typeface="Wingdings" panose="05000000000000000000" pitchFamily="2" charset="2"/>
              <a:buChar char="§"/>
              <a:defRPr/>
            </a:pPr>
            <a:r>
              <a:rPr lang="en-US" altLang="en-US" sz="2600">
                <a:solidFill>
                  <a:schemeClr val="tx2"/>
                </a:solidFill>
                <a:latin typeface="+mn-lt"/>
              </a:rPr>
              <a:t>WASH hands and gear after</a:t>
            </a:r>
            <a:endParaRPr lang="en-US" altLang="en-US" sz="2600">
              <a:solidFill>
                <a:schemeClr val="tx2"/>
              </a:solidFill>
              <a:latin typeface="+mn-lt"/>
              <a:ea typeface="Lato"/>
              <a:cs typeface="Lato"/>
            </a:endParaRPr>
          </a:p>
        </p:txBody>
      </p:sp>
      <p:sp>
        <p:nvSpPr>
          <p:cNvPr id="8" name="Title 1">
            <a:extLst>
              <a:ext uri="{FF2B5EF4-FFF2-40B4-BE49-F238E27FC236}">
                <a16:creationId xmlns:a16="http://schemas.microsoft.com/office/drawing/2014/main" id="{3588056F-607B-4F9C-AC1B-0AFC5DA3015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SAFETY</a:t>
            </a:r>
            <a:endParaRPr lang="en-US" sz="1800"/>
          </a:p>
        </p:txBody>
      </p:sp>
      <p:sp>
        <p:nvSpPr>
          <p:cNvPr id="6" name="&quot;Not Allowed&quot; Symbol 5">
            <a:extLst>
              <a:ext uri="{FF2B5EF4-FFF2-40B4-BE49-F238E27FC236}">
                <a16:creationId xmlns:a16="http://schemas.microsoft.com/office/drawing/2014/main" id="{538C7657-31F4-4371-9DCF-39259FD3F256}"/>
              </a:ext>
            </a:extLst>
          </p:cNvPr>
          <p:cNvSpPr/>
          <p:nvPr/>
        </p:nvSpPr>
        <p:spPr>
          <a:xfrm>
            <a:off x="5150192" y="1371600"/>
            <a:ext cx="4661586" cy="4953000"/>
          </a:xfrm>
          <a:prstGeom prst="noSmoking">
            <a:avLst>
              <a:gd name="adj" fmla="val 9051"/>
            </a:avLst>
          </a:prstGeom>
          <a:solidFill>
            <a:srgbClr val="FF000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26802739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3352F0C-FFD8-88D9-A720-572FADD314FA}"/>
              </a:ext>
            </a:extLst>
          </p:cNvPr>
          <p:cNvSpPr txBox="1">
            <a:spLocks/>
          </p:cNvSpPr>
          <p:nvPr/>
        </p:nvSpPr>
        <p:spPr>
          <a:xfrm>
            <a:off x="76200" y="0"/>
            <a:ext cx="8686800" cy="609600"/>
          </a:xfrm>
          <a:prstGeom prst="rect">
            <a:avLst/>
          </a:prstGeom>
        </p:spPr>
        <p:txBody>
          <a:bodyPr lIns="91440" tIns="45720" rIns="91440" bIns="45720" anchor="t"/>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a:cs typeface="Arial"/>
              </a:rPr>
              <a:t>EMERGENCY HOTLINE</a:t>
            </a:r>
          </a:p>
          <a:p>
            <a:endParaRPr lang="en-US" sz="3600" b="1">
              <a:latin typeface="Arial"/>
              <a:cs typeface="Arial"/>
            </a:endParaRPr>
          </a:p>
        </p:txBody>
      </p:sp>
      <p:sp>
        <p:nvSpPr>
          <p:cNvPr id="7" name="Rectangle 6">
            <a:extLst>
              <a:ext uri="{FF2B5EF4-FFF2-40B4-BE49-F238E27FC236}">
                <a16:creationId xmlns:a16="http://schemas.microsoft.com/office/drawing/2014/main" id="{A7BE9646-E68E-7743-A543-84ADFC29AF79}"/>
              </a:ext>
            </a:extLst>
          </p:cNvPr>
          <p:cNvSpPr/>
          <p:nvPr/>
        </p:nvSpPr>
        <p:spPr>
          <a:xfrm>
            <a:off x="1905000" y="1981200"/>
            <a:ext cx="2895600" cy="396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1FC6357-415A-0945-92A7-CF3A9136748E}"/>
              </a:ext>
            </a:extLst>
          </p:cNvPr>
          <p:cNvPicPr>
            <a:picLocks noChangeAspect="1"/>
          </p:cNvPicPr>
          <p:nvPr/>
        </p:nvPicPr>
        <p:blipFill>
          <a:blip r:embed="rId3">
            <a:alphaModFix/>
          </a:blip>
          <a:stretch>
            <a:fillRect/>
          </a:stretch>
        </p:blipFill>
        <p:spPr>
          <a:xfrm>
            <a:off x="3352800" y="3124200"/>
            <a:ext cx="2667000" cy="1858328"/>
          </a:xfrm>
          <a:prstGeom prst="rect">
            <a:avLst/>
          </a:prstGeom>
          <a:ln>
            <a:noFill/>
          </a:ln>
          <a:effectLst>
            <a:outerShdw blurRad="292100" dist="139700" dir="2700000" algn="tl" rotWithShape="0">
              <a:srgbClr val="333333">
                <a:alpha val="65000"/>
              </a:srgbClr>
            </a:outerShdw>
          </a:effectLst>
        </p:spPr>
      </p:pic>
      <p:sp>
        <p:nvSpPr>
          <p:cNvPr id="3" name="Text Placeholder 2">
            <a:extLst>
              <a:ext uri="{FF2B5EF4-FFF2-40B4-BE49-F238E27FC236}">
                <a16:creationId xmlns:a16="http://schemas.microsoft.com/office/drawing/2014/main" id="{1982581F-2BA4-3346-827F-E8A6537A8AA9}"/>
              </a:ext>
            </a:extLst>
          </p:cNvPr>
          <p:cNvSpPr>
            <a:spLocks noGrp="1"/>
          </p:cNvSpPr>
          <p:nvPr>
            <p:ph type="body" sz="half" idx="2"/>
          </p:nvPr>
        </p:nvSpPr>
        <p:spPr>
          <a:xfrm>
            <a:off x="214283" y="609600"/>
            <a:ext cx="8548718" cy="1533548"/>
          </a:xfrm>
        </p:spPr>
        <p:txBody>
          <a:bodyPr/>
          <a:lstStyle/>
          <a:p>
            <a:pPr algn="ctr">
              <a:defRPr/>
            </a:pPr>
            <a:r>
              <a:rPr lang="en-US" sz="2600">
                <a:solidFill>
                  <a:schemeClr val="tx2"/>
                </a:solidFill>
                <a:latin typeface="+mn-lt"/>
              </a:rPr>
              <a:t>If there is evidence of ongoing chemical releases, oil spills, or fish kills, contact the DHEC toll-free 24-hour emergency response line at</a:t>
            </a:r>
          </a:p>
          <a:p>
            <a:pPr algn="ctr">
              <a:spcBef>
                <a:spcPts val="300"/>
              </a:spcBef>
            </a:pPr>
            <a:r>
              <a:rPr lang="en-US" sz="8000" i="0">
                <a:ln w="0"/>
                <a:solidFill>
                  <a:schemeClr val="accent1"/>
                </a:solidFill>
                <a:effectLst>
                  <a:outerShdw blurRad="38100" dist="25400" dir="5400000" algn="ctr" rotWithShape="0">
                    <a:srgbClr val="6E747A">
                      <a:alpha val="43000"/>
                    </a:srgbClr>
                  </a:outerShdw>
                </a:effectLst>
              </a:rPr>
              <a:t>1-888-481-0125</a:t>
            </a:r>
            <a:endParaRPr lang="en-US" sz="6000">
              <a:ln w="0"/>
              <a:solidFill>
                <a:schemeClr val="accent1"/>
              </a:solidFill>
              <a:effectLst>
                <a:outerShdw blurRad="38100" dist="25400" dir="5400000" algn="ctr" rotWithShape="0">
                  <a:srgbClr val="6E747A">
                    <a:alpha val="43000"/>
                  </a:srgbClr>
                </a:outerShdw>
              </a:effectLst>
            </a:endParaRPr>
          </a:p>
        </p:txBody>
      </p:sp>
      <p:sp>
        <p:nvSpPr>
          <p:cNvPr id="8" name="Text Placeholder 2">
            <a:extLst>
              <a:ext uri="{FF2B5EF4-FFF2-40B4-BE49-F238E27FC236}">
                <a16:creationId xmlns:a16="http://schemas.microsoft.com/office/drawing/2014/main" id="{D58A3B6A-A67C-4D46-95BE-DE79274B3070}"/>
              </a:ext>
            </a:extLst>
          </p:cNvPr>
          <p:cNvSpPr txBox="1">
            <a:spLocks/>
          </p:cNvSpPr>
          <p:nvPr/>
        </p:nvSpPr>
        <p:spPr bwMode="auto">
          <a:xfrm>
            <a:off x="99983" y="5029200"/>
            <a:ext cx="9144000" cy="153354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600">
                <a:solidFill>
                  <a:schemeClr val="tx2"/>
                </a:solidFill>
                <a:latin typeface="+mn-lt"/>
              </a:rPr>
              <a:t>For more information visit: </a:t>
            </a:r>
          </a:p>
          <a:p>
            <a:pPr algn="ctr"/>
            <a:r>
              <a:rPr lang="en-US" sz="2800" i="0">
                <a:solidFill>
                  <a:schemeClr val="accent4"/>
                </a:solidFill>
                <a:hlinkClick r:id="rId4">
                  <a:extLst>
                    <a:ext uri="{A12FA001-AC4F-418D-AE19-62706E023703}">
                      <ahyp:hlinkClr xmlns:ahyp="http://schemas.microsoft.com/office/drawing/2018/hyperlinkcolor" val="tx"/>
                    </a:ext>
                  </a:extLst>
                </a:hlinkClick>
              </a:rPr>
              <a:t>https://www.scdhec.gov/report-it/reporting-chemical-spills-pollution</a:t>
            </a:r>
            <a:endParaRPr lang="en-US" sz="2800" i="0">
              <a:solidFill>
                <a:schemeClr val="accent4"/>
              </a:solidFill>
            </a:endParaRPr>
          </a:p>
          <a:p>
            <a:pPr algn="ctr"/>
            <a:endParaRPr lang="en-US"/>
          </a:p>
        </p:txBody>
      </p:sp>
    </p:spTree>
    <p:extLst>
      <p:ext uri="{BB962C8B-B14F-4D97-AF65-F5344CB8AC3E}">
        <p14:creationId xmlns:p14="http://schemas.microsoft.com/office/powerpoint/2010/main" val="1523974304"/>
      </p:ext>
    </p:extLst>
  </p:cSld>
  <p:clrMapOvr>
    <a:masterClrMapping/>
  </p:clrMapOvr>
  <p:transition advClick="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79785" y="936015"/>
            <a:ext cx="8786874" cy="834555"/>
          </a:xfrm>
        </p:spPr>
        <p:txBody>
          <a:bodyPr/>
          <a:lstStyle/>
          <a:p>
            <a:pPr algn="ctr"/>
            <a:r>
              <a:rPr lang="en-US" sz="4400" b="1">
                <a:solidFill>
                  <a:schemeClr val="tx2"/>
                </a:solidFill>
                <a:latin typeface="Lato "/>
                <a:cs typeface="Arial"/>
              </a:rPr>
              <a:t>Watersheds and Water Monitoring</a:t>
            </a:r>
          </a:p>
        </p:txBody>
      </p:sp>
      <p:pic>
        <p:nvPicPr>
          <p:cNvPr id="2" name="Picture 1">
            <a:extLst>
              <a:ext uri="{FF2B5EF4-FFF2-40B4-BE49-F238E27FC236}">
                <a16:creationId xmlns:a16="http://schemas.microsoft.com/office/drawing/2014/main" id="{720A8880-9111-4F35-927D-7F5F927274F6}"/>
              </a:ext>
            </a:extLst>
          </p:cNvPr>
          <p:cNvPicPr>
            <a:picLocks noChangeAspect="1"/>
          </p:cNvPicPr>
          <p:nvPr/>
        </p:nvPicPr>
        <p:blipFill rotWithShape="1">
          <a:blip r:embed="rId3"/>
          <a:srcRect l="3779"/>
          <a:stretch/>
        </p:blipFill>
        <p:spPr>
          <a:xfrm>
            <a:off x="2906391" y="2247901"/>
            <a:ext cx="3331218" cy="4495800"/>
          </a:xfrm>
          <a:prstGeom prst="rect">
            <a:avLst/>
          </a:prstGeom>
        </p:spPr>
      </p:pic>
      <p:sp>
        <p:nvSpPr>
          <p:cNvPr id="8" name="Title 1">
            <a:extLst>
              <a:ext uri="{FF2B5EF4-FFF2-40B4-BE49-F238E27FC236}">
                <a16:creationId xmlns:a16="http://schemas.microsoft.com/office/drawing/2014/main" id="{4CEA9BB5-4A12-4FE0-B139-4BA46779A014}"/>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CHAPTER 2</a:t>
            </a:r>
            <a:endParaRPr lang="en-US" sz="1800"/>
          </a:p>
        </p:txBody>
      </p:sp>
      <p:pic>
        <p:nvPicPr>
          <p:cNvPr id="6" name="Picture 5">
            <a:extLst>
              <a:ext uri="{FF2B5EF4-FFF2-40B4-BE49-F238E27FC236}">
                <a16:creationId xmlns:a16="http://schemas.microsoft.com/office/drawing/2014/main" id="{12C546E7-B2F8-39BD-A432-DD5710E7CBF8}"/>
              </a:ext>
            </a:extLst>
          </p:cNvPr>
          <p:cNvPicPr>
            <a:picLocks noChangeAspect="1"/>
          </p:cNvPicPr>
          <p:nvPr/>
        </p:nvPicPr>
        <p:blipFill>
          <a:blip r:embed="rId4"/>
          <a:stretch>
            <a:fillRect/>
          </a:stretch>
        </p:blipFill>
        <p:spPr>
          <a:xfrm>
            <a:off x="2716858" y="1925053"/>
            <a:ext cx="3710285" cy="4812632"/>
          </a:xfrm>
          <a:prstGeom prst="rect">
            <a:avLst/>
          </a:prstGeom>
        </p:spPr>
      </p:pic>
    </p:spTree>
    <p:extLst>
      <p:ext uri="{BB962C8B-B14F-4D97-AF65-F5344CB8AC3E}">
        <p14:creationId xmlns:p14="http://schemas.microsoft.com/office/powerpoint/2010/main" val="195417885"/>
      </p:ext>
    </p:extLst>
  </p:cSld>
  <p:clrMapOvr>
    <a:masterClrMapping/>
  </p:clrMapOvr>
  <p:transition advClick="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62F2A98-D6CD-1521-AF1B-8B76DD689D6D}"/>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dirty="0">
                <a:latin typeface="Arial"/>
                <a:cs typeface="Arial"/>
              </a:rPr>
              <a:t>WHAT IS A WATERSHED?</a:t>
            </a:r>
            <a:endParaRPr lang="en-US" sz="1800" dirty="0">
              <a:latin typeface="Arial"/>
              <a:cs typeface="Arial"/>
            </a:endParaRPr>
          </a:p>
        </p:txBody>
      </p:sp>
      <p:pic>
        <p:nvPicPr>
          <p:cNvPr id="6" name="Picture 5" descr="Text&#10;&#10;Description automatically generated with medium confidence">
            <a:extLst>
              <a:ext uri="{FF2B5EF4-FFF2-40B4-BE49-F238E27FC236}">
                <a16:creationId xmlns:a16="http://schemas.microsoft.com/office/drawing/2014/main" id="{B5EA3693-CC74-BF43-43DE-D28CAF726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94" y="1825198"/>
            <a:ext cx="9006410" cy="4197381"/>
          </a:xfrm>
          <a:prstGeom prst="rect">
            <a:avLst/>
          </a:prstGeom>
        </p:spPr>
      </p:pic>
      <p:sp>
        <p:nvSpPr>
          <p:cNvPr id="2" name="TextBox 1">
            <a:extLst>
              <a:ext uri="{FF2B5EF4-FFF2-40B4-BE49-F238E27FC236}">
                <a16:creationId xmlns:a16="http://schemas.microsoft.com/office/drawing/2014/main" id="{3903B3D3-AA1A-B3BA-714A-8987DB447219}"/>
              </a:ext>
            </a:extLst>
          </p:cNvPr>
          <p:cNvSpPr txBox="1"/>
          <p:nvPr/>
        </p:nvSpPr>
        <p:spPr bwMode="auto">
          <a:xfrm>
            <a:off x="982980" y="971550"/>
            <a:ext cx="7178040" cy="738664"/>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solidFill>
                  <a:schemeClr val="tx2"/>
                </a:solidFill>
                <a:latin typeface="Lato "/>
              </a:rPr>
              <a:t>WATERSHED</a:t>
            </a:r>
            <a:endParaRPr lang="en-US" sz="2400" b="1">
              <a:solidFill>
                <a:schemeClr val="tx2"/>
              </a:solidFill>
              <a:latin typeface="Lato "/>
            </a:endParaRPr>
          </a:p>
          <a:p>
            <a:pPr algn="ctr"/>
            <a:r>
              <a:rPr lang="en-US" b="1" dirty="0">
                <a:latin typeface="Lato "/>
              </a:rPr>
              <a:t>An area of land and water that drains to a central point</a:t>
            </a:r>
            <a:endParaRPr lang="en-US" sz="2800" b="1" dirty="0">
              <a:latin typeface="Lato "/>
            </a:endParaRPr>
          </a:p>
        </p:txBody>
      </p:sp>
    </p:spTree>
    <p:extLst>
      <p:ext uri="{BB962C8B-B14F-4D97-AF65-F5344CB8AC3E}">
        <p14:creationId xmlns:p14="http://schemas.microsoft.com/office/powerpoint/2010/main" val="36209721"/>
      </p:ext>
    </p:extLst>
  </p:cSld>
  <p:clrMapOvr>
    <a:masterClrMapping/>
  </p:clrMapOvr>
  <p:transition advClick="0"/>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clrChange>
              <a:clrFrom>
                <a:srgbClr val="FFFFFF"/>
              </a:clrFrom>
              <a:clrTo>
                <a:srgbClr val="FFFFFF">
                  <a:alpha val="0"/>
                </a:srgbClr>
              </a:clrTo>
            </a:clrChange>
          </a:blip>
          <a:srcRect b="9406"/>
          <a:stretch/>
        </p:blipFill>
        <p:spPr>
          <a:xfrm>
            <a:off x="682388" y="914400"/>
            <a:ext cx="7779223" cy="5791199"/>
          </a:xfrm>
          <a:prstGeom prst="rect">
            <a:avLst/>
          </a:prstGeom>
        </p:spPr>
      </p:pic>
      <p:sp>
        <p:nvSpPr>
          <p:cNvPr id="6" name="Title 1">
            <a:extLst>
              <a:ext uri="{FF2B5EF4-FFF2-40B4-BE49-F238E27FC236}">
                <a16:creationId xmlns:a16="http://schemas.microsoft.com/office/drawing/2014/main" id="{61F21965-149D-45A6-90CF-3834FE538406}"/>
              </a:ext>
            </a:extLst>
          </p:cNvPr>
          <p:cNvSpPr txBox="1">
            <a:spLocks/>
          </p:cNvSpPr>
          <p:nvPr/>
        </p:nvSpPr>
        <p:spPr>
          <a:xfrm>
            <a:off x="76200" y="0"/>
            <a:ext cx="9067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GETTING TO KNOW YOUR WATERSHED</a:t>
            </a:r>
            <a:endParaRPr lang="en-US" sz="1800"/>
          </a:p>
        </p:txBody>
      </p:sp>
    </p:spTree>
    <p:extLst>
      <p:ext uri="{BB962C8B-B14F-4D97-AF65-F5344CB8AC3E}">
        <p14:creationId xmlns:p14="http://schemas.microsoft.com/office/powerpoint/2010/main" val="28686299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76200" y="-22086"/>
            <a:ext cx="8077200"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3600" b="1" i="0">
                <a:solidFill>
                  <a:schemeClr val="bg1"/>
                </a:solidFill>
                <a:latin typeface="Arial" panose="020B0604020202020204" pitchFamily="34" charset="0"/>
                <a:cs typeface="Arial" panose="020B0604020202020204" pitchFamily="34" charset="0"/>
              </a:rPr>
              <a:t>IDENTIFYING WATERSHEDS</a:t>
            </a:r>
          </a:p>
        </p:txBody>
      </p:sp>
      <p:sp>
        <p:nvSpPr>
          <p:cNvPr id="9" name="Content Placeholder 8"/>
          <p:cNvSpPr>
            <a:spLocks noGrp="1"/>
          </p:cNvSpPr>
          <p:nvPr>
            <p:ph idx="1"/>
          </p:nvPr>
        </p:nvSpPr>
        <p:spPr>
          <a:xfrm>
            <a:off x="381000" y="914400"/>
            <a:ext cx="8229600" cy="6858000"/>
          </a:xfrm>
        </p:spPr>
        <p:txBody>
          <a:bodyPr/>
          <a:lstStyle/>
          <a:p>
            <a:pPr>
              <a:buClr>
                <a:schemeClr val="accent4"/>
              </a:buClr>
              <a:buFont typeface="Wingdings" panose="05000000000000000000" pitchFamily="2" charset="2"/>
              <a:buChar char="§"/>
            </a:pPr>
            <a:r>
              <a:rPr lang="en-US" sz="2600">
                <a:solidFill>
                  <a:schemeClr val="accent5"/>
                </a:solidFill>
                <a:latin typeface="+mn-lt"/>
                <a:ea typeface="Arial" charset="0"/>
                <a:cs typeface="Arial" charset="0"/>
              </a:rPr>
              <a:t>Hydrologic Unit Codes (HUCs) identify watersheds</a:t>
            </a:r>
          </a:p>
          <a:p>
            <a:pPr>
              <a:buClr>
                <a:schemeClr val="accent4"/>
              </a:buClr>
              <a:buFont typeface="Wingdings" panose="05000000000000000000" pitchFamily="2" charset="2"/>
              <a:buChar char="§"/>
            </a:pPr>
            <a:r>
              <a:rPr lang="en-US" sz="2600">
                <a:solidFill>
                  <a:schemeClr val="accent5"/>
                </a:solidFill>
                <a:latin typeface="+mn-lt"/>
                <a:ea typeface="Arial" charset="0"/>
                <a:cs typeface="Arial" charset="0"/>
              </a:rPr>
              <a:t>Smaller watersheds have larger HUC numbers</a:t>
            </a:r>
          </a:p>
        </p:txBody>
      </p:sp>
      <p:pic>
        <p:nvPicPr>
          <p:cNvPr id="4" name="Picture 3">
            <a:extLst>
              <a:ext uri="{FF2B5EF4-FFF2-40B4-BE49-F238E27FC236}">
                <a16:creationId xmlns:a16="http://schemas.microsoft.com/office/drawing/2014/main" id="{8C6F1DCB-BEC6-590B-42B4-8F3C290543DD}"/>
              </a:ext>
            </a:extLst>
          </p:cNvPr>
          <p:cNvPicPr>
            <a:picLocks noChangeAspect="1"/>
          </p:cNvPicPr>
          <p:nvPr/>
        </p:nvPicPr>
        <p:blipFill>
          <a:blip r:embed="rId3"/>
          <a:stretch>
            <a:fillRect/>
          </a:stretch>
        </p:blipFill>
        <p:spPr>
          <a:xfrm>
            <a:off x="2758661" y="2180505"/>
            <a:ext cx="3618422" cy="3931309"/>
          </a:xfrm>
          <a:prstGeom prst="rect">
            <a:avLst/>
          </a:prstGeom>
        </p:spPr>
      </p:pic>
    </p:spTree>
    <p:extLst>
      <p:ext uri="{BB962C8B-B14F-4D97-AF65-F5344CB8AC3E}">
        <p14:creationId xmlns:p14="http://schemas.microsoft.com/office/powerpoint/2010/main" val="299073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bwMode="auto">
          <a:xfrm>
            <a:off x="76200" y="-22086"/>
            <a:ext cx="8763000"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3600" b="1" i="0">
                <a:solidFill>
                  <a:schemeClr val="bg1"/>
                </a:solidFill>
                <a:latin typeface="Arial" panose="020B0604020202020204" pitchFamily="34" charset="0"/>
                <a:cs typeface="Arial" panose="020B0604020202020204" pitchFamily="34" charset="0"/>
              </a:rPr>
              <a:t>SC AAS ATLAS</a:t>
            </a:r>
          </a:p>
        </p:txBody>
      </p:sp>
      <p:sp>
        <p:nvSpPr>
          <p:cNvPr id="8" name="TextBox 7">
            <a:extLst>
              <a:ext uri="{FF2B5EF4-FFF2-40B4-BE49-F238E27FC236}">
                <a16:creationId xmlns:a16="http://schemas.microsoft.com/office/drawing/2014/main" id="{59422033-229D-7649-BB98-01DC529BE7AF}"/>
              </a:ext>
            </a:extLst>
          </p:cNvPr>
          <p:cNvSpPr txBox="1"/>
          <p:nvPr/>
        </p:nvSpPr>
        <p:spPr bwMode="auto">
          <a:xfrm>
            <a:off x="1063276" y="6099083"/>
            <a:ext cx="7010400" cy="1200329"/>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r>
              <a:rPr lang="en-US" sz="2400" dirty="0">
                <a:hlinkClick r:id="rId3"/>
              </a:rPr>
              <a:t>NEW TOOL! https://gis.dhec.sc.gov/scaas/</a:t>
            </a:r>
            <a:endParaRPr lang="en-US" sz="2400" dirty="0">
              <a:solidFill>
                <a:schemeClr val="accent5"/>
              </a:solidFill>
              <a:latin typeface="Arial" charset="0"/>
              <a:ea typeface="Arial" charset="0"/>
              <a:cs typeface="Arial" charset="0"/>
            </a:endParaRPr>
          </a:p>
          <a:p>
            <a:endParaRPr lang="en-US" sz="2400" i="0" u="sng">
              <a:solidFill>
                <a:schemeClr val="accent5"/>
              </a:solidFill>
              <a:latin typeface="Arial" charset="0"/>
              <a:ea typeface="Arial" charset="0"/>
              <a:cs typeface="Arial" charset="0"/>
            </a:endParaRPr>
          </a:p>
          <a:p>
            <a:pPr marL="342900" indent="-342900">
              <a:buFont typeface="Wingdings" charset="2"/>
              <a:buChar char="v"/>
            </a:pPr>
            <a:endParaRPr lang="en-US" sz="2400" i="0" u="sng">
              <a:solidFill>
                <a:schemeClr val="accent5"/>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586CD00C-7821-33A7-499C-5CEA695964B4}"/>
              </a:ext>
            </a:extLst>
          </p:cNvPr>
          <p:cNvPicPr>
            <a:picLocks noChangeAspect="1"/>
          </p:cNvPicPr>
          <p:nvPr/>
        </p:nvPicPr>
        <p:blipFill>
          <a:blip r:embed="rId4"/>
          <a:stretch>
            <a:fillRect/>
          </a:stretch>
        </p:blipFill>
        <p:spPr>
          <a:xfrm>
            <a:off x="2088" y="1447800"/>
            <a:ext cx="9144000" cy="4257675"/>
          </a:xfrm>
          <a:prstGeom prst="rect">
            <a:avLst/>
          </a:prstGeom>
        </p:spPr>
      </p:pic>
    </p:spTree>
    <p:extLst>
      <p:ext uri="{BB962C8B-B14F-4D97-AF65-F5344CB8AC3E}">
        <p14:creationId xmlns:p14="http://schemas.microsoft.com/office/powerpoint/2010/main" val="398831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86800" cy="609600"/>
          </a:xfrm>
        </p:spPr>
        <p:txBody>
          <a:bodyPr/>
          <a:lstStyle/>
          <a:p>
            <a:r>
              <a:rPr lang="en-US" sz="3600" b="1">
                <a:latin typeface="Arial" panose="020B0604020202020204" pitchFamily="34" charset="0"/>
                <a:cs typeface="Arial" panose="020B0604020202020204" pitchFamily="34" charset="0"/>
              </a:rPr>
              <a:t>POINT SOURCE POLLUTION</a:t>
            </a:r>
            <a:endParaRPr lang="en-US" sz="1800"/>
          </a:p>
        </p:txBody>
      </p:sp>
      <p:sp>
        <p:nvSpPr>
          <p:cNvPr id="3" name="Content Placeholder 2"/>
          <p:cNvSpPr>
            <a:spLocks noGrp="1"/>
          </p:cNvSpPr>
          <p:nvPr>
            <p:ph idx="1"/>
          </p:nvPr>
        </p:nvSpPr>
        <p:spPr>
          <a:xfrm>
            <a:off x="381000" y="1083564"/>
            <a:ext cx="8229600" cy="5507736"/>
          </a:xfrm>
        </p:spPr>
        <p:txBody>
          <a:bodyPr/>
          <a:lstStyle/>
          <a:p>
            <a:pPr>
              <a:buClr>
                <a:schemeClr val="accent4"/>
              </a:buClr>
              <a:buFont typeface="Wingdings" panose="05000000000000000000" pitchFamily="2" charset="2"/>
              <a:buChar char="§"/>
            </a:pPr>
            <a:r>
              <a:rPr lang="en-US" sz="2600">
                <a:solidFill>
                  <a:schemeClr val="tx2"/>
                </a:solidFill>
              </a:rPr>
              <a:t>Can point to the source of the pollution</a:t>
            </a:r>
          </a:p>
          <a:p>
            <a:pPr>
              <a:buClr>
                <a:schemeClr val="accent4"/>
              </a:buClr>
              <a:buFont typeface="Wingdings" panose="05000000000000000000" pitchFamily="2" charset="2"/>
              <a:buChar char="§"/>
            </a:pPr>
            <a:r>
              <a:rPr lang="en-US" sz="2600">
                <a:solidFill>
                  <a:schemeClr val="tx2"/>
                </a:solidFill>
              </a:rPr>
              <a:t>Regulated by DHEC</a:t>
            </a:r>
          </a:p>
          <a:p>
            <a:pPr marL="0" indent="0">
              <a:buNone/>
            </a:pPr>
            <a:endParaRPr lang="en-US" sz="2600">
              <a:solidFill>
                <a:schemeClr val="tx2"/>
              </a:solidFill>
            </a:endParaRPr>
          </a:p>
        </p:txBody>
      </p:sp>
      <p:pic>
        <p:nvPicPr>
          <p:cNvPr id="5" name="Picture 4"/>
          <p:cNvPicPr>
            <a:picLocks noChangeAspect="1"/>
          </p:cNvPicPr>
          <p:nvPr/>
        </p:nvPicPr>
        <p:blipFill>
          <a:blip r:embed="rId3"/>
          <a:stretch>
            <a:fillRect/>
          </a:stretch>
        </p:blipFill>
        <p:spPr>
          <a:xfrm>
            <a:off x="228600" y="2667000"/>
            <a:ext cx="3219450" cy="30861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3581400" y="2209800"/>
            <a:ext cx="2921000" cy="43815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l="18457" t="18000" r="11020" b="2000"/>
          <a:stretch/>
        </p:blipFill>
        <p:spPr>
          <a:xfrm>
            <a:off x="6563179" y="2878837"/>
            <a:ext cx="2438400" cy="190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20415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214025" y="2362200"/>
            <a:ext cx="3010554" cy="2220531"/>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76200" y="-23068"/>
            <a:ext cx="9144000" cy="685800"/>
          </a:xfrm>
        </p:spPr>
        <p:txBody>
          <a:bodyPr/>
          <a:lstStyle/>
          <a:p>
            <a:r>
              <a:rPr lang="en-US" sz="3600" b="1">
                <a:latin typeface="Arial" panose="020B0604020202020204" pitchFamily="34" charset="0"/>
                <a:cs typeface="Arial" panose="020B0604020202020204" pitchFamily="34" charset="0"/>
              </a:rPr>
              <a:t>NONPOINT SOURCE POLLUTION</a:t>
            </a:r>
          </a:p>
        </p:txBody>
      </p:sp>
      <p:sp>
        <p:nvSpPr>
          <p:cNvPr id="3" name="Content Placeholder 2"/>
          <p:cNvSpPr>
            <a:spLocks noGrp="1"/>
          </p:cNvSpPr>
          <p:nvPr>
            <p:ph idx="1"/>
          </p:nvPr>
        </p:nvSpPr>
        <p:spPr>
          <a:xfrm>
            <a:off x="228600" y="876370"/>
            <a:ext cx="8229600" cy="990600"/>
          </a:xfrm>
        </p:spPr>
        <p:txBody>
          <a:bodyPr/>
          <a:lstStyle/>
          <a:p>
            <a:pPr>
              <a:buClr>
                <a:schemeClr val="accent4"/>
              </a:buClr>
              <a:buFont typeface="Wingdings" panose="05000000000000000000" pitchFamily="2" charset="2"/>
              <a:buChar char="§"/>
              <a:defRPr/>
            </a:pPr>
            <a:r>
              <a:rPr lang="en-US" sz="2600">
                <a:solidFill>
                  <a:schemeClr val="tx2"/>
                </a:solidFill>
                <a:latin typeface="+mn-lt"/>
              </a:rPr>
              <a:t>Source not easily identified</a:t>
            </a:r>
          </a:p>
          <a:p>
            <a:pPr>
              <a:buClr>
                <a:schemeClr val="accent4"/>
              </a:buClr>
              <a:buFont typeface="Wingdings" panose="05000000000000000000" pitchFamily="2" charset="2"/>
              <a:buChar char="§"/>
              <a:defRPr/>
            </a:pPr>
            <a:r>
              <a:rPr lang="en-US" sz="2600">
                <a:solidFill>
                  <a:schemeClr val="tx2"/>
                </a:solidFill>
                <a:latin typeface="+mn-lt"/>
              </a:rPr>
              <a:t>Runoff carries materials into streams</a:t>
            </a:r>
          </a:p>
        </p:txBody>
      </p:sp>
      <p:pic>
        <p:nvPicPr>
          <p:cNvPr id="4" name="Picture 3"/>
          <p:cNvPicPr>
            <a:picLocks noChangeAspect="1"/>
          </p:cNvPicPr>
          <p:nvPr/>
        </p:nvPicPr>
        <p:blipFill>
          <a:blip r:embed="rId4"/>
          <a:stretch>
            <a:fillRect/>
          </a:stretch>
        </p:blipFill>
        <p:spPr>
          <a:xfrm>
            <a:off x="5595364" y="1600200"/>
            <a:ext cx="3815759" cy="3048000"/>
          </a:xfrm>
          <a:prstGeom prst="rect">
            <a:avLst/>
          </a:prstGeom>
        </p:spPr>
      </p:pic>
      <p:pic>
        <p:nvPicPr>
          <p:cNvPr id="5" name="Picture 4"/>
          <p:cNvPicPr>
            <a:picLocks noChangeAspect="1"/>
          </p:cNvPicPr>
          <p:nvPr/>
        </p:nvPicPr>
        <p:blipFill>
          <a:blip r:embed="rId5"/>
          <a:stretch>
            <a:fillRect/>
          </a:stretch>
        </p:blipFill>
        <p:spPr>
          <a:xfrm>
            <a:off x="-152400" y="3259426"/>
            <a:ext cx="3737990" cy="2988974"/>
          </a:xfrm>
          <a:prstGeom prst="rect">
            <a:avLst/>
          </a:prstGeom>
        </p:spPr>
      </p:pic>
      <p:pic>
        <p:nvPicPr>
          <p:cNvPr id="6" name="Picture 5"/>
          <p:cNvPicPr>
            <a:picLocks noChangeAspect="1"/>
          </p:cNvPicPr>
          <p:nvPr/>
        </p:nvPicPr>
        <p:blipFill>
          <a:blip r:embed="rId6"/>
          <a:stretch>
            <a:fillRect/>
          </a:stretch>
        </p:blipFill>
        <p:spPr>
          <a:xfrm>
            <a:off x="-48115" y="1828800"/>
            <a:ext cx="3814680" cy="2576452"/>
          </a:xfrm>
          <a:prstGeom prst="rect">
            <a:avLst/>
          </a:prstGeom>
        </p:spPr>
      </p:pic>
      <p:pic>
        <p:nvPicPr>
          <p:cNvPr id="8" name="Picture 7"/>
          <p:cNvPicPr>
            <a:picLocks noChangeAspect="1"/>
          </p:cNvPicPr>
          <p:nvPr/>
        </p:nvPicPr>
        <p:blipFill>
          <a:blip r:embed="rId7"/>
          <a:stretch>
            <a:fillRect/>
          </a:stretch>
        </p:blipFill>
        <p:spPr>
          <a:xfrm>
            <a:off x="5595365" y="4110038"/>
            <a:ext cx="3333749" cy="2214562"/>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8"/>
          <a:stretch>
            <a:fillRect/>
          </a:stretch>
        </p:blipFill>
        <p:spPr>
          <a:xfrm>
            <a:off x="3002116" y="4575760"/>
            <a:ext cx="2619375" cy="19145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856366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27655-9EFD-BF8B-51F2-D054A7CA04A1}"/>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WATERSHED HEALTH</a:t>
            </a:r>
            <a:endParaRPr lang="en-US" sz="1800"/>
          </a:p>
        </p:txBody>
      </p:sp>
      <p:sp>
        <p:nvSpPr>
          <p:cNvPr id="3" name="Rectangle 5">
            <a:extLst>
              <a:ext uri="{FF2B5EF4-FFF2-40B4-BE49-F238E27FC236}">
                <a16:creationId xmlns:a16="http://schemas.microsoft.com/office/drawing/2014/main" id="{BEB3C718-1810-F48B-5210-0F914FFB42CE}"/>
              </a:ext>
            </a:extLst>
          </p:cNvPr>
          <p:cNvSpPr>
            <a:spLocks noChangeArrowheads="1"/>
          </p:cNvSpPr>
          <p:nvPr/>
        </p:nvSpPr>
        <p:spPr bwMode="auto">
          <a:xfrm>
            <a:off x="381000" y="914400"/>
            <a:ext cx="8991600" cy="1027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numCol="2" anchor="t"/>
          <a:lstStyle/>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Temperature </a:t>
            </a: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Sediment</a:t>
            </a:r>
            <a:endParaRPr lang="en-US" sz="2600">
              <a:solidFill>
                <a:schemeClr val="tx2"/>
              </a:solidFill>
              <a:ea typeface="Lato"/>
              <a:cs typeface="Lato"/>
            </a:endParaRPr>
          </a:p>
          <a:p>
            <a:pPr marL="457200" indent="-457200" fontAlgn="base">
              <a:spcBef>
                <a:spcPct val="20000"/>
              </a:spcBef>
              <a:spcAft>
                <a:spcPct val="0"/>
              </a:spcAft>
              <a:buClr>
                <a:schemeClr val="accent4"/>
              </a:buClr>
              <a:buSzPct val="150000"/>
              <a:buFont typeface="Wingdings" panose="05000000000000000000" pitchFamily="2" charset="2"/>
              <a:buChar char="§"/>
              <a:defRPr/>
            </a:pPr>
            <a:endParaRPr lang="en-US" sz="2600">
              <a:solidFill>
                <a:schemeClr val="tx2"/>
              </a:solidFill>
            </a:endParaRPr>
          </a:p>
          <a:p>
            <a:pPr fontAlgn="base">
              <a:spcBef>
                <a:spcPct val="20000"/>
              </a:spcBef>
              <a:spcAft>
                <a:spcPct val="0"/>
              </a:spcAft>
              <a:buClr>
                <a:schemeClr val="accent4"/>
              </a:buClr>
              <a:buSzPct val="150000"/>
              <a:defRPr/>
            </a:pPr>
            <a:endParaRPr lang="en-US" sz="2600">
              <a:solidFill>
                <a:schemeClr val="tx2"/>
              </a:solidFill>
            </a:endParaRP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Bacteria</a:t>
            </a:r>
            <a:endParaRPr lang="en-US" sz="2600">
              <a:solidFill>
                <a:schemeClr val="tx2"/>
              </a:solidFill>
              <a:ea typeface="Lato"/>
              <a:cs typeface="Lato"/>
            </a:endParaRPr>
          </a:p>
          <a:p>
            <a:pPr marL="457200" indent="-457200">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Shellfish Restrictions</a:t>
            </a:r>
            <a:endParaRPr lang="en-US" sz="2600">
              <a:solidFill>
                <a:schemeClr val="tx2"/>
              </a:solidFill>
              <a:ea typeface="Lato"/>
              <a:cs typeface="Lato"/>
            </a:endParaRPr>
          </a:p>
          <a:p>
            <a:pPr fontAlgn="base">
              <a:spcBef>
                <a:spcPct val="20000"/>
              </a:spcBef>
              <a:spcAft>
                <a:spcPct val="0"/>
              </a:spcAft>
              <a:buClr>
                <a:srgbClr val="EC6820"/>
              </a:buClr>
              <a:buSzPct val="150000"/>
              <a:defRPr/>
            </a:pPr>
            <a:endParaRPr lang="en-US" sz="2600">
              <a:solidFill>
                <a:schemeClr val="tx2"/>
              </a:solidFill>
              <a:ea typeface="Lato"/>
              <a:cs typeface="Lato"/>
            </a:endParaRPr>
          </a:p>
          <a:p>
            <a:pPr marL="342900" indent="-342900" fontAlgn="base">
              <a:spcBef>
                <a:spcPct val="20000"/>
              </a:spcBef>
              <a:spcAft>
                <a:spcPct val="0"/>
              </a:spcAft>
              <a:buClr>
                <a:srgbClr val="A1AC75"/>
              </a:buClr>
              <a:buSzPct val="150000"/>
              <a:buBlip>
                <a:blip r:embed="rId3"/>
              </a:buBlip>
              <a:defRPr/>
            </a:pPr>
            <a:endParaRPr lang="en-US" sz="2600">
              <a:solidFill>
                <a:schemeClr val="tx2"/>
              </a:solidFill>
              <a:ea typeface="Lato"/>
              <a:cs typeface="Lato"/>
            </a:endParaRPr>
          </a:p>
        </p:txBody>
      </p:sp>
      <p:pic>
        <p:nvPicPr>
          <p:cNvPr id="5" name="Picture 4">
            <a:extLst>
              <a:ext uri="{FF2B5EF4-FFF2-40B4-BE49-F238E27FC236}">
                <a16:creationId xmlns:a16="http://schemas.microsoft.com/office/drawing/2014/main" id="{ED103DFE-1E90-E7D1-4DB0-1F127FCC7B5F}"/>
              </a:ext>
            </a:extLst>
          </p:cNvPr>
          <p:cNvPicPr>
            <a:picLocks noChangeAspect="1"/>
          </p:cNvPicPr>
          <p:nvPr/>
        </p:nvPicPr>
        <p:blipFill>
          <a:blip r:embed="rId4"/>
          <a:stretch>
            <a:fillRect/>
          </a:stretch>
        </p:blipFill>
        <p:spPr>
          <a:xfrm>
            <a:off x="1563518" y="1947254"/>
            <a:ext cx="6189029" cy="4724400"/>
          </a:xfrm>
          <a:prstGeom prst="rect">
            <a:avLst/>
          </a:prstGeom>
        </p:spPr>
      </p:pic>
      <p:sp>
        <p:nvSpPr>
          <p:cNvPr id="7" name="TextBox 6">
            <a:extLst>
              <a:ext uri="{FF2B5EF4-FFF2-40B4-BE49-F238E27FC236}">
                <a16:creationId xmlns:a16="http://schemas.microsoft.com/office/drawing/2014/main" id="{DBC9906B-90FA-86E0-E00D-A8D7D06C9C63}"/>
              </a:ext>
            </a:extLst>
          </p:cNvPr>
          <p:cNvSpPr txBox="1"/>
          <p:nvPr/>
        </p:nvSpPr>
        <p:spPr bwMode="auto">
          <a:xfrm>
            <a:off x="1507172" y="6248400"/>
            <a:ext cx="6189028" cy="523220"/>
          </a:xfrm>
          <a:prstGeom prst="rect">
            <a:avLst/>
          </a:prstGeom>
          <a:noFill/>
          <a:ln w="9525">
            <a:noFill/>
            <a:miter lim="800000"/>
            <a:headEnd/>
            <a:tailEnd/>
          </a:ln>
        </p:spPr>
        <p:txBody>
          <a:bodyPr wrap="square">
            <a:spAutoFit/>
          </a:bodyPr>
          <a:lstStyle/>
          <a:p>
            <a:pPr algn="r"/>
            <a:r>
              <a:rPr lang="en-US" sz="1100" b="1"/>
              <a:t>(Sites that don’t meet state standards)</a:t>
            </a:r>
            <a:endParaRPr lang="en-US" sz="1400" b="1"/>
          </a:p>
          <a:p>
            <a:pPr algn="r"/>
            <a:r>
              <a:rPr lang="en-US" sz="1600" b="1"/>
              <a:t>303(d) List of Impaired Waters</a:t>
            </a:r>
          </a:p>
        </p:txBody>
      </p:sp>
    </p:spTree>
    <p:extLst>
      <p:ext uri="{BB962C8B-B14F-4D97-AF65-F5344CB8AC3E}">
        <p14:creationId xmlns:p14="http://schemas.microsoft.com/office/powerpoint/2010/main" val="3391078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CFC7D0-C757-4223-8CFA-4F72DA0F092E}"/>
              </a:ext>
            </a:extLst>
          </p:cNvPr>
          <p:cNvSpPr>
            <a:spLocks noGrp="1"/>
          </p:cNvSpPr>
          <p:nvPr>
            <p:ph type="body" sz="half" idx="2"/>
          </p:nvPr>
        </p:nvSpPr>
        <p:spPr>
          <a:xfrm>
            <a:off x="178563" y="915100"/>
            <a:ext cx="8786874" cy="1809768"/>
          </a:xfrm>
        </p:spPr>
        <p:txBody>
          <a:bodyPr/>
          <a:lstStyle/>
          <a:p>
            <a:pPr algn="ctr"/>
            <a:r>
              <a:rPr lang="en-US" sz="5400" b="1">
                <a:effectLst>
                  <a:outerShdw blurRad="38100" dist="38100" dir="2700000" algn="tl">
                    <a:srgbClr val="000000">
                      <a:alpha val="43137"/>
                    </a:srgbClr>
                  </a:outerShdw>
                </a:effectLst>
              </a:rPr>
              <a:t>TIDAL SALTWATER MONITORING WORKSHOP</a:t>
            </a:r>
          </a:p>
        </p:txBody>
      </p:sp>
      <p:pic>
        <p:nvPicPr>
          <p:cNvPr id="7" name="Picture 6">
            <a:extLst>
              <a:ext uri="{FF2B5EF4-FFF2-40B4-BE49-F238E27FC236}">
                <a16:creationId xmlns:a16="http://schemas.microsoft.com/office/drawing/2014/main" id="{5C317566-9BB0-9E71-489A-DE6B6F6E86C6}"/>
              </a:ext>
            </a:extLst>
          </p:cNvPr>
          <p:cNvPicPr>
            <a:picLocks noChangeAspect="1"/>
          </p:cNvPicPr>
          <p:nvPr/>
        </p:nvPicPr>
        <p:blipFill>
          <a:blip r:embed="rId3"/>
          <a:stretch>
            <a:fillRect/>
          </a:stretch>
        </p:blipFill>
        <p:spPr>
          <a:xfrm>
            <a:off x="0" y="3010677"/>
            <a:ext cx="9144000" cy="3921369"/>
          </a:xfrm>
          <a:prstGeom prst="rect">
            <a:avLst/>
          </a:prstGeom>
        </p:spPr>
      </p:pic>
      <p:sp>
        <p:nvSpPr>
          <p:cNvPr id="2" name="TextBox 1">
            <a:extLst>
              <a:ext uri="{FF2B5EF4-FFF2-40B4-BE49-F238E27FC236}">
                <a16:creationId xmlns:a16="http://schemas.microsoft.com/office/drawing/2014/main" id="{FFC119B4-0E9F-8C5F-9072-33EAE7E7C8CA}"/>
              </a:ext>
            </a:extLst>
          </p:cNvPr>
          <p:cNvSpPr txBox="1"/>
          <p:nvPr/>
        </p:nvSpPr>
        <p:spPr bwMode="auto">
          <a:xfrm>
            <a:off x="6070371" y="6478109"/>
            <a:ext cx="1952740" cy="37851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b="0" i="0" cap="all" dirty="0">
                <a:solidFill>
                  <a:srgbClr val="FFFFFF"/>
                </a:solidFill>
                <a:latin typeface="Lato Light"/>
                <a:cs typeface="Lato Light"/>
              </a:rPr>
              <a:t>Updated </a:t>
            </a:r>
            <a:r>
              <a:rPr lang="en-US" cap="all" dirty="0">
                <a:solidFill>
                  <a:srgbClr val="FFFFFF"/>
                </a:solidFill>
                <a:latin typeface="Lato Light"/>
                <a:cs typeface="Lato Light"/>
              </a:rPr>
              <a:t>2/24 </a:t>
            </a:r>
            <a:endParaRPr lang="en-US" b="0" i="0" cap="all" dirty="0">
              <a:solidFill>
                <a:srgbClr val="FFFFFF"/>
              </a:solidFill>
              <a:latin typeface="Lato Light"/>
              <a:cs typeface="Lato Light"/>
            </a:endParaRPr>
          </a:p>
        </p:txBody>
      </p:sp>
    </p:spTree>
    <p:extLst>
      <p:ext uri="{BB962C8B-B14F-4D97-AF65-F5344CB8AC3E}">
        <p14:creationId xmlns:p14="http://schemas.microsoft.com/office/powerpoint/2010/main" val="315179157"/>
      </p:ext>
    </p:extLst>
  </p:cSld>
  <p:clrMapOvr>
    <a:masterClrMapping/>
  </p:clrMapOvr>
  <p:transition advClick="0" advTm="4205"/>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1104900" y="5551588"/>
            <a:ext cx="6934200" cy="1261884"/>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n-US" sz="2000" cap="all" dirty="0">
                <a:latin typeface="Lato "/>
                <a:cs typeface="Arial"/>
              </a:rPr>
              <a:t>Search “SC DHEC Watershed Atlas”</a:t>
            </a:r>
            <a:endParaRPr lang="en-US" sz="2000" b="0" i="0" cap="all" dirty="0">
              <a:latin typeface="Lato "/>
              <a:cs typeface="Arial"/>
            </a:endParaRPr>
          </a:p>
          <a:p>
            <a:pPr algn="ctr"/>
            <a:r>
              <a:rPr lang="en-US" sz="2000" b="0" i="0" cap="all" dirty="0">
                <a:solidFill>
                  <a:srgbClr val="EC6820"/>
                </a:solidFill>
                <a:latin typeface="Lato "/>
                <a:cs typeface="Arial"/>
                <a:hlinkClick r:id="rId3">
                  <a:extLst>
                    <a:ext uri="{A12FA001-AC4F-418D-AE19-62706E023703}">
                      <ahyp:hlinkClr xmlns:ahyp="http://schemas.microsoft.com/office/drawing/2018/hyperlinkcolor" val="tx"/>
                    </a:ext>
                  </a:extLst>
                </a:hlinkClick>
              </a:rPr>
              <a:t>https://gis.dhec.sc.gov/watersheds/</a:t>
            </a:r>
            <a:endParaRPr lang="en-US" sz="2000" b="0" i="0" cap="all">
              <a:solidFill>
                <a:srgbClr val="A1AC75"/>
              </a:solidFill>
              <a:latin typeface="Lato "/>
              <a:cs typeface="Arial"/>
            </a:endParaRPr>
          </a:p>
          <a:p>
            <a:r>
              <a:rPr lang="en-US" sz="1600" i="1" cap="all" dirty="0">
                <a:solidFill>
                  <a:srgbClr val="7030A0"/>
                </a:solidFill>
                <a:latin typeface="Lato "/>
                <a:cs typeface="Arial"/>
              </a:rPr>
              <a:t>     </a:t>
            </a:r>
            <a:endParaRPr lang="en-US" sz="1600" b="0" i="1" cap="all">
              <a:solidFill>
                <a:srgbClr val="7030A0"/>
              </a:solidFill>
              <a:latin typeface="Lato "/>
              <a:cs typeface="Arial" panose="020B0604020202020204" pitchFamily="34" charset="0"/>
            </a:endParaRPr>
          </a:p>
          <a:p>
            <a:endParaRPr lang="en-US" sz="2000" b="1" i="0" dirty="0">
              <a:solidFill>
                <a:srgbClr val="7030A0"/>
              </a:solidFill>
              <a:latin typeface="Lato "/>
              <a:cs typeface="Arial" panose="020B0604020202020204" pitchFamily="34" charset="0"/>
            </a:endParaRPr>
          </a:p>
        </p:txBody>
      </p:sp>
      <p:sp>
        <p:nvSpPr>
          <p:cNvPr id="5" name="Title 1">
            <a:extLst>
              <a:ext uri="{FF2B5EF4-FFF2-40B4-BE49-F238E27FC236}">
                <a16:creationId xmlns:a16="http://schemas.microsoft.com/office/drawing/2014/main" id="{48565862-9B80-4A1F-9026-735BDDDB83B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SC WATERSHED ATLAS</a:t>
            </a:r>
            <a:endParaRPr lang="en-US" sz="1800"/>
          </a:p>
        </p:txBody>
      </p:sp>
      <p:pic>
        <p:nvPicPr>
          <p:cNvPr id="6" name="Picture 5">
            <a:extLst>
              <a:ext uri="{FF2B5EF4-FFF2-40B4-BE49-F238E27FC236}">
                <a16:creationId xmlns:a16="http://schemas.microsoft.com/office/drawing/2014/main" id="{6764AF5C-6618-2AA3-DF51-50A5359B8B5E}"/>
              </a:ext>
            </a:extLst>
          </p:cNvPr>
          <p:cNvPicPr>
            <a:picLocks noChangeAspect="1"/>
          </p:cNvPicPr>
          <p:nvPr/>
        </p:nvPicPr>
        <p:blipFill>
          <a:blip r:embed="rId4"/>
          <a:stretch>
            <a:fillRect/>
          </a:stretch>
        </p:blipFill>
        <p:spPr>
          <a:xfrm>
            <a:off x="114300" y="730484"/>
            <a:ext cx="8915400" cy="4451116"/>
          </a:xfrm>
          <a:prstGeom prst="rect">
            <a:avLst/>
          </a:prstGeom>
        </p:spPr>
      </p:pic>
    </p:spTree>
    <p:extLst>
      <p:ext uri="{BB962C8B-B14F-4D97-AF65-F5344CB8AC3E}">
        <p14:creationId xmlns:p14="http://schemas.microsoft.com/office/powerpoint/2010/main" val="27852530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F96D426-70F0-4644-A5BD-D7E345839AA8}"/>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FRESHWATER/SALTWATER DIVIDE</a:t>
            </a:r>
            <a:endParaRPr lang="en-US" sz="1800"/>
          </a:p>
        </p:txBody>
      </p:sp>
      <p:pic>
        <p:nvPicPr>
          <p:cNvPr id="5" name="Content Placeholder 4">
            <a:extLst>
              <a:ext uri="{FF2B5EF4-FFF2-40B4-BE49-F238E27FC236}">
                <a16:creationId xmlns:a16="http://schemas.microsoft.com/office/drawing/2014/main" id="{492E7E76-596A-42E9-911E-09CD7BE933D4}"/>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1082" t="1502" b="-1"/>
          <a:stretch/>
        </p:blipFill>
        <p:spPr>
          <a:xfrm>
            <a:off x="1328141" y="838200"/>
            <a:ext cx="6487718" cy="5257800"/>
          </a:xfrm>
        </p:spPr>
      </p:pic>
      <p:sp>
        <p:nvSpPr>
          <p:cNvPr id="2" name="Rectangle 1">
            <a:extLst>
              <a:ext uri="{FF2B5EF4-FFF2-40B4-BE49-F238E27FC236}">
                <a16:creationId xmlns:a16="http://schemas.microsoft.com/office/drawing/2014/main" id="{CE4EA33F-6BD3-4F71-9CF0-DAACF4C4B424}"/>
              </a:ext>
            </a:extLst>
          </p:cNvPr>
          <p:cNvSpPr/>
          <p:nvPr/>
        </p:nvSpPr>
        <p:spPr>
          <a:xfrm>
            <a:off x="3328712" y="6340642"/>
            <a:ext cx="2486579" cy="369332"/>
          </a:xfrm>
          <a:prstGeom prst="rect">
            <a:avLst/>
          </a:prstGeom>
        </p:spPr>
        <p:txBody>
          <a:bodyPr wrap="none" lIns="91440" tIns="45720" rIns="91440" bIns="45720" anchor="t">
            <a:spAutoFit/>
          </a:bodyPr>
          <a:lstStyle/>
          <a:p>
            <a:pPr algn="ctr"/>
            <a:r>
              <a:rPr lang="en-US" b="1">
                <a:solidFill>
                  <a:srgbClr val="002060"/>
                </a:solidFill>
                <a:effectLst>
                  <a:glow rad="101600">
                    <a:schemeClr val="bg1">
                      <a:alpha val="60000"/>
                    </a:schemeClr>
                  </a:glow>
                </a:effectLst>
                <a:latin typeface="Arial"/>
                <a:cs typeface="Arial"/>
              </a:rPr>
              <a:t>( </a:t>
            </a:r>
            <a:r>
              <a:rPr lang="en-US" b="1">
                <a:effectLst>
                  <a:glow rad="101600">
                    <a:schemeClr val="bg1">
                      <a:alpha val="60000"/>
                    </a:schemeClr>
                  </a:glow>
                </a:effectLst>
                <a:latin typeface="Arial"/>
                <a:cs typeface="Arial"/>
              </a:rPr>
              <a:t>&gt; 0.5 ppt </a:t>
            </a:r>
            <a:r>
              <a:rPr lang="en-US" b="1">
                <a:solidFill>
                  <a:srgbClr val="002060"/>
                </a:solidFill>
                <a:effectLst>
                  <a:glow rad="101600">
                    <a:schemeClr val="bg1">
                      <a:alpha val="60000"/>
                    </a:schemeClr>
                  </a:glow>
                </a:effectLst>
                <a:latin typeface="Arial"/>
                <a:cs typeface="Arial"/>
              </a:rPr>
              <a:t>– Salinity )</a:t>
            </a:r>
            <a:endParaRPr lang="en-US">
              <a:latin typeface="Arial"/>
              <a:cs typeface="Arial"/>
            </a:endParaRPr>
          </a:p>
        </p:txBody>
      </p:sp>
    </p:spTree>
    <p:extLst>
      <p:ext uri="{BB962C8B-B14F-4D97-AF65-F5344CB8AC3E}">
        <p14:creationId xmlns:p14="http://schemas.microsoft.com/office/powerpoint/2010/main" val="3360851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A08D22-5D12-4F56-8C30-69D3FBD49BD3}"/>
              </a:ext>
            </a:extLst>
          </p:cNvPr>
          <p:cNvPicPr>
            <a:picLocks noChangeAspect="1"/>
          </p:cNvPicPr>
          <p:nvPr/>
        </p:nvPicPr>
        <p:blipFill>
          <a:blip r:embed="rId3">
            <a:lum contrast="40000"/>
          </a:blip>
          <a:stretch>
            <a:fillRect/>
          </a:stretch>
        </p:blipFill>
        <p:spPr>
          <a:xfrm>
            <a:off x="4379188" y="996335"/>
            <a:ext cx="4289324" cy="5410200"/>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C2C59458-C731-4DA1-BC96-86F583560213}"/>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HEALTH OF TIDAL SALTWATER</a:t>
            </a:r>
            <a:endParaRPr lang="en-US" sz="1800"/>
          </a:p>
        </p:txBody>
      </p:sp>
      <p:sp>
        <p:nvSpPr>
          <p:cNvPr id="5" name="Content Placeholder 2">
            <a:extLst>
              <a:ext uri="{FF2B5EF4-FFF2-40B4-BE49-F238E27FC236}">
                <a16:creationId xmlns:a16="http://schemas.microsoft.com/office/drawing/2014/main" id="{F0DFBB11-BE10-49AF-B85A-AF38373FA4A3}"/>
              </a:ext>
            </a:extLst>
          </p:cNvPr>
          <p:cNvSpPr txBox="1">
            <a:spLocks/>
          </p:cNvSpPr>
          <p:nvPr/>
        </p:nvSpPr>
        <p:spPr bwMode="auto">
          <a:xfrm>
            <a:off x="304800" y="996335"/>
            <a:ext cx="4074388"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rPr>
              <a:t>Half of US population lives in coastal areas</a:t>
            </a:r>
          </a:p>
          <a:p>
            <a:pPr>
              <a:buClr>
                <a:schemeClr val="tx1"/>
              </a:buClr>
              <a:buFont typeface="Wingdings" panose="05000000000000000000" pitchFamily="2" charset="2"/>
              <a:buChar char="§"/>
            </a:pPr>
            <a:r>
              <a:rPr lang="en-US" sz="2600">
                <a:solidFill>
                  <a:schemeClr val="tx2"/>
                </a:solidFill>
              </a:rPr>
              <a:t>Growth Rate</a:t>
            </a:r>
          </a:p>
          <a:p>
            <a:pPr>
              <a:buClr>
                <a:schemeClr val="tx1"/>
              </a:buClr>
              <a:buFont typeface="Wingdings" panose="05000000000000000000" pitchFamily="2" charset="2"/>
              <a:buChar char="§"/>
            </a:pPr>
            <a:r>
              <a:rPr lang="en-US" sz="2600">
                <a:solidFill>
                  <a:schemeClr val="tx2"/>
                </a:solidFill>
              </a:rPr>
              <a:t>Monitoring can help track nonpoint source pollution</a:t>
            </a:r>
          </a:p>
          <a:p>
            <a:pPr>
              <a:buClr>
                <a:schemeClr val="tx1"/>
              </a:buClr>
              <a:buFont typeface="Wingdings" panose="05000000000000000000" pitchFamily="2" charset="2"/>
              <a:buChar char="§"/>
            </a:pPr>
            <a:endParaRPr lang="en-US" sz="2600">
              <a:solidFill>
                <a:schemeClr val="tx2"/>
              </a:solidFill>
            </a:endParaRPr>
          </a:p>
          <a:p>
            <a:pPr>
              <a:buClr>
                <a:schemeClr val="tx1"/>
              </a:buClr>
              <a:buFont typeface="Wingdings" panose="05000000000000000000" pitchFamily="2" charset="2"/>
              <a:buChar char="§"/>
            </a:pPr>
            <a:endParaRPr lang="en-US" sz="2800">
              <a:solidFill>
                <a:schemeClr val="tx2"/>
              </a:solidFill>
            </a:endParaRPr>
          </a:p>
        </p:txBody>
      </p:sp>
      <p:sp>
        <p:nvSpPr>
          <p:cNvPr id="3" name="TextBox 2">
            <a:extLst>
              <a:ext uri="{FF2B5EF4-FFF2-40B4-BE49-F238E27FC236}">
                <a16:creationId xmlns:a16="http://schemas.microsoft.com/office/drawing/2014/main" id="{F1DBF73A-2ADB-5A4B-244C-4252F171F01A}"/>
              </a:ext>
            </a:extLst>
          </p:cNvPr>
          <p:cNvSpPr txBox="1"/>
          <p:nvPr/>
        </p:nvSpPr>
        <p:spPr bwMode="auto">
          <a:xfrm>
            <a:off x="475488" y="4072017"/>
            <a:ext cx="3334512" cy="1077218"/>
          </a:xfrm>
          <a:prstGeom prst="rect">
            <a:avLst/>
          </a:prstGeom>
          <a:noFill/>
          <a:ln w="9525">
            <a:noFill/>
            <a:miter lim="800000"/>
            <a:headEnd/>
            <a:tailEnd/>
          </a:ln>
        </p:spPr>
        <p:txBody>
          <a:bodyPr wrap="square">
            <a:spAutoFit/>
          </a:bodyPr>
          <a:lstStyle/>
          <a:p>
            <a:pPr>
              <a:buClr>
                <a:schemeClr val="tx1"/>
              </a:buClr>
              <a:buSzPct val="112000"/>
            </a:pPr>
            <a:r>
              <a:rPr lang="en-US" sz="3200" b="1">
                <a:solidFill>
                  <a:schemeClr val="accent4"/>
                </a:solidFill>
                <a:effectLst>
                  <a:outerShdw blurRad="38100" dist="38100" dir="2700000" algn="tl">
                    <a:srgbClr val="000000">
                      <a:alpha val="43137"/>
                    </a:srgbClr>
                  </a:outerShdw>
                </a:effectLst>
              </a:rPr>
              <a:t>↑</a:t>
            </a:r>
            <a:r>
              <a:rPr lang="en-US" sz="2800">
                <a:solidFill>
                  <a:schemeClr val="tx2"/>
                </a:solidFill>
              </a:rPr>
              <a:t> Human Activity =       </a:t>
            </a:r>
            <a:r>
              <a:rPr lang="en-US" sz="2800" b="1">
                <a:solidFill>
                  <a:schemeClr val="tx2"/>
                </a:solidFill>
                <a:effectLst>
                  <a:outerShdw blurRad="38100" dist="38100" dir="2700000" algn="tl">
                    <a:srgbClr val="000000">
                      <a:alpha val="43137"/>
                    </a:srgbClr>
                  </a:outerShdw>
                </a:effectLst>
              </a:rPr>
              <a:t>   </a:t>
            </a:r>
            <a:r>
              <a:rPr lang="en-US" sz="3200" b="1">
                <a:solidFill>
                  <a:schemeClr val="accent4"/>
                </a:solidFill>
                <a:effectLst>
                  <a:outerShdw blurRad="38100" dist="38100" dir="2700000" algn="tl">
                    <a:srgbClr val="000000">
                      <a:alpha val="43137"/>
                    </a:srgbClr>
                  </a:outerShdw>
                </a:effectLst>
              </a:rPr>
              <a:t>↓</a:t>
            </a:r>
            <a:r>
              <a:rPr lang="en-US" sz="2800">
                <a:solidFill>
                  <a:schemeClr val="tx2"/>
                </a:solidFill>
              </a:rPr>
              <a:t> Water Quality</a:t>
            </a:r>
          </a:p>
        </p:txBody>
      </p:sp>
    </p:spTree>
    <p:extLst>
      <p:ext uri="{BB962C8B-B14F-4D97-AF65-F5344CB8AC3E}">
        <p14:creationId xmlns:p14="http://schemas.microsoft.com/office/powerpoint/2010/main" val="903425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7DE0711-8827-4606-AA2E-D755933F9B6C}"/>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VALUABLE HABITAT</a:t>
            </a:r>
            <a:endParaRPr lang="en-US" sz="1800"/>
          </a:p>
        </p:txBody>
      </p:sp>
      <p:pic>
        <p:nvPicPr>
          <p:cNvPr id="4" name="Picture 3">
            <a:extLst>
              <a:ext uri="{FF2B5EF4-FFF2-40B4-BE49-F238E27FC236}">
                <a16:creationId xmlns:a16="http://schemas.microsoft.com/office/drawing/2014/main" id="{D88CA1D0-8DC3-4132-97AD-DFE67103643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728937" y="3642149"/>
            <a:ext cx="3999875" cy="2219515"/>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510F6E10-FBEF-40C8-8314-C25CB09C37A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412765" y="3642150"/>
            <a:ext cx="4023613" cy="2219515"/>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CC09ED9-C5DF-445A-83ED-77F57054C919}"/>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4766252" y="838200"/>
            <a:ext cx="3962560" cy="2554574"/>
          </a:xfrm>
          <a:prstGeom prst="rect">
            <a:avLst/>
          </a:prstGeom>
          <a:ln>
            <a:noFill/>
          </a:ln>
          <a:effectLst>
            <a:outerShdw blurRad="292100" dist="139700" dir="2700000" algn="tl" rotWithShape="0">
              <a:srgbClr val="333333">
                <a:alpha val="65000"/>
              </a:srgbClr>
            </a:outerShdw>
          </a:effectLst>
        </p:spPr>
      </p:pic>
      <p:sp>
        <p:nvSpPr>
          <p:cNvPr id="8" name="Content Placeholder 2">
            <a:extLst>
              <a:ext uri="{FF2B5EF4-FFF2-40B4-BE49-F238E27FC236}">
                <a16:creationId xmlns:a16="http://schemas.microsoft.com/office/drawing/2014/main" id="{CEEC024C-DD1C-4C28-A574-B0777C48B231}"/>
              </a:ext>
            </a:extLst>
          </p:cNvPr>
          <p:cNvSpPr txBox="1">
            <a:spLocks/>
          </p:cNvSpPr>
          <p:nvPr/>
        </p:nvSpPr>
        <p:spPr bwMode="auto">
          <a:xfrm>
            <a:off x="304800" y="996335"/>
            <a:ext cx="4131578"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9"/>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rPr>
              <a:t>Productivity</a:t>
            </a:r>
          </a:p>
          <a:p>
            <a:pPr>
              <a:buClr>
                <a:schemeClr val="tx1"/>
              </a:buClr>
              <a:buFont typeface="Wingdings" panose="05000000000000000000" pitchFamily="2" charset="2"/>
              <a:buChar char="§"/>
            </a:pPr>
            <a:r>
              <a:rPr lang="en-US" sz="2600">
                <a:solidFill>
                  <a:schemeClr val="tx2"/>
                </a:solidFill>
              </a:rPr>
              <a:t>344,500 acres of salt marshes in SC</a:t>
            </a:r>
          </a:p>
          <a:p>
            <a:pPr>
              <a:buClr>
                <a:schemeClr val="tx1"/>
              </a:buClr>
              <a:buFont typeface="Wingdings" panose="05000000000000000000" pitchFamily="2" charset="2"/>
              <a:buChar char="§"/>
            </a:pPr>
            <a:r>
              <a:rPr lang="en-US" sz="2600">
                <a:solidFill>
                  <a:schemeClr val="tx2"/>
                </a:solidFill>
              </a:rPr>
              <a:t>Value of wetlands and marshes</a:t>
            </a:r>
          </a:p>
          <a:p>
            <a:endParaRPr lang="en-US" sz="2600">
              <a:solidFill>
                <a:schemeClr val="tx2"/>
              </a:solidFill>
            </a:endParaRPr>
          </a:p>
          <a:p>
            <a:pPr marL="0" indent="0">
              <a:buFontTx/>
              <a:buNone/>
            </a:pPr>
            <a:endParaRPr lang="en-US" sz="2800">
              <a:solidFill>
                <a:schemeClr val="tx2"/>
              </a:solidFill>
            </a:endParaRPr>
          </a:p>
        </p:txBody>
      </p:sp>
    </p:spTree>
    <p:extLst>
      <p:ext uri="{BB962C8B-B14F-4D97-AF65-F5344CB8AC3E}">
        <p14:creationId xmlns:p14="http://schemas.microsoft.com/office/powerpoint/2010/main" val="484411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C59458-C731-4DA1-BC96-86F583560213}"/>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MARSH-TIDAL ECOSYSTEM</a:t>
            </a:r>
            <a:endParaRPr lang="en-US" sz="1800"/>
          </a:p>
        </p:txBody>
      </p:sp>
      <p:pic>
        <p:nvPicPr>
          <p:cNvPr id="5" name="Picture 4">
            <a:extLst>
              <a:ext uri="{FF2B5EF4-FFF2-40B4-BE49-F238E27FC236}">
                <a16:creationId xmlns:a16="http://schemas.microsoft.com/office/drawing/2014/main" id="{2B19EBD3-F695-42BA-B7DD-CAD15DA2D368}"/>
              </a:ext>
            </a:extLst>
          </p:cNvPr>
          <p:cNvPicPr>
            <a:picLocks noChangeAspect="1"/>
          </p:cNvPicPr>
          <p:nvPr/>
        </p:nvPicPr>
        <p:blipFill>
          <a:blip r:embed="rId3"/>
          <a:stretch>
            <a:fillRect/>
          </a:stretch>
        </p:blipFill>
        <p:spPr>
          <a:xfrm>
            <a:off x="5410199" y="981888"/>
            <a:ext cx="3413024" cy="1795158"/>
          </a:xfrm>
          <a:prstGeom prst="rect">
            <a:avLst/>
          </a:prstGeom>
        </p:spPr>
      </p:pic>
      <p:pic>
        <p:nvPicPr>
          <p:cNvPr id="6" name="Picture 5">
            <a:extLst>
              <a:ext uri="{FF2B5EF4-FFF2-40B4-BE49-F238E27FC236}">
                <a16:creationId xmlns:a16="http://schemas.microsoft.com/office/drawing/2014/main" id="{E16825CB-C14F-4C3C-8189-A423940C41C3}"/>
              </a:ext>
            </a:extLst>
          </p:cNvPr>
          <p:cNvPicPr>
            <a:picLocks noChangeAspect="1"/>
          </p:cNvPicPr>
          <p:nvPr/>
        </p:nvPicPr>
        <p:blipFill>
          <a:blip r:embed="rId4"/>
          <a:stretch>
            <a:fillRect/>
          </a:stretch>
        </p:blipFill>
        <p:spPr>
          <a:xfrm>
            <a:off x="5410200" y="2886888"/>
            <a:ext cx="3413024" cy="1795158"/>
          </a:xfrm>
          <a:prstGeom prst="rect">
            <a:avLst/>
          </a:prstGeom>
        </p:spPr>
      </p:pic>
      <p:pic>
        <p:nvPicPr>
          <p:cNvPr id="7" name="Picture 6">
            <a:extLst>
              <a:ext uri="{FF2B5EF4-FFF2-40B4-BE49-F238E27FC236}">
                <a16:creationId xmlns:a16="http://schemas.microsoft.com/office/drawing/2014/main" id="{01B8E850-1DBE-49DB-9451-E73FDDAC2E1C}"/>
              </a:ext>
            </a:extLst>
          </p:cNvPr>
          <p:cNvPicPr>
            <a:picLocks noChangeAspect="1"/>
          </p:cNvPicPr>
          <p:nvPr/>
        </p:nvPicPr>
        <p:blipFill>
          <a:blip r:embed="rId5"/>
          <a:stretch>
            <a:fillRect/>
          </a:stretch>
        </p:blipFill>
        <p:spPr>
          <a:xfrm>
            <a:off x="5410200" y="4768213"/>
            <a:ext cx="3413024" cy="1784987"/>
          </a:xfrm>
          <a:prstGeom prst="rect">
            <a:avLst/>
          </a:prstGeom>
        </p:spPr>
      </p:pic>
      <p:sp>
        <p:nvSpPr>
          <p:cNvPr id="9" name="Content Placeholder 2">
            <a:extLst>
              <a:ext uri="{FF2B5EF4-FFF2-40B4-BE49-F238E27FC236}">
                <a16:creationId xmlns:a16="http://schemas.microsoft.com/office/drawing/2014/main" id="{2614965F-1942-4A88-A2D4-D0A4A461F867}"/>
              </a:ext>
            </a:extLst>
          </p:cNvPr>
          <p:cNvSpPr txBox="1">
            <a:spLocks/>
          </p:cNvSpPr>
          <p:nvPr/>
        </p:nvSpPr>
        <p:spPr bwMode="auto">
          <a:xfrm>
            <a:off x="304800" y="996334"/>
            <a:ext cx="4074388" cy="357566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6"/>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rPr>
              <a:t>Undergoes High and Low Tide</a:t>
            </a:r>
          </a:p>
          <a:p>
            <a:pPr>
              <a:buClr>
                <a:schemeClr val="tx1"/>
              </a:buClr>
              <a:buFont typeface="Wingdings" panose="05000000000000000000" pitchFamily="2" charset="2"/>
              <a:buChar char="§"/>
            </a:pPr>
            <a:r>
              <a:rPr lang="en-US" sz="2600">
                <a:solidFill>
                  <a:schemeClr val="tx2"/>
                </a:solidFill>
              </a:rPr>
              <a:t>Tides Alter: </a:t>
            </a:r>
          </a:p>
          <a:p>
            <a:pPr lvl="1">
              <a:buClr>
                <a:schemeClr val="tx1"/>
              </a:buClr>
              <a:buFont typeface="Wingdings" panose="05000000000000000000" pitchFamily="2" charset="2"/>
              <a:buChar char="§"/>
            </a:pPr>
            <a:r>
              <a:rPr lang="en-US" sz="2200">
                <a:solidFill>
                  <a:schemeClr val="tx2"/>
                </a:solidFill>
              </a:rPr>
              <a:t>Salinity</a:t>
            </a:r>
          </a:p>
          <a:p>
            <a:pPr lvl="1">
              <a:buClr>
                <a:schemeClr val="tx1"/>
              </a:buClr>
              <a:buFont typeface="Wingdings" panose="05000000000000000000" pitchFamily="2" charset="2"/>
              <a:buChar char="§"/>
            </a:pPr>
            <a:r>
              <a:rPr lang="en-US" sz="2200">
                <a:solidFill>
                  <a:schemeClr val="tx2"/>
                </a:solidFill>
              </a:rPr>
              <a:t>Water Temperature</a:t>
            </a:r>
          </a:p>
          <a:p>
            <a:pPr lvl="1">
              <a:buClr>
                <a:schemeClr val="tx1"/>
              </a:buClr>
              <a:buFont typeface="Wingdings" panose="05000000000000000000" pitchFamily="2" charset="2"/>
              <a:buChar char="§"/>
            </a:pPr>
            <a:r>
              <a:rPr lang="en-US" sz="2200">
                <a:solidFill>
                  <a:schemeClr val="tx2"/>
                </a:solidFill>
              </a:rPr>
              <a:t>Dissolved Oxygen</a:t>
            </a:r>
          </a:p>
          <a:p>
            <a:pPr lvl="1">
              <a:buClr>
                <a:schemeClr val="tx1"/>
              </a:buClr>
              <a:buFont typeface="Wingdings" panose="05000000000000000000" pitchFamily="2" charset="2"/>
              <a:buChar char="§"/>
            </a:pPr>
            <a:r>
              <a:rPr lang="en-US" sz="2200">
                <a:solidFill>
                  <a:schemeClr val="tx2"/>
                </a:solidFill>
              </a:rPr>
              <a:t>Transparency</a:t>
            </a:r>
          </a:p>
          <a:p>
            <a:pPr>
              <a:buClr>
                <a:schemeClr val="tx1"/>
              </a:buClr>
              <a:buFont typeface="Wingdings" panose="05000000000000000000" pitchFamily="2" charset="2"/>
              <a:buChar char="§"/>
            </a:pPr>
            <a:r>
              <a:rPr lang="en-US" sz="2600">
                <a:solidFill>
                  <a:schemeClr val="tx2"/>
                </a:solidFill>
              </a:rPr>
              <a:t>Rotten Egg Smell</a:t>
            </a:r>
          </a:p>
          <a:p>
            <a:pPr lvl="1"/>
            <a:endParaRPr lang="en-US" sz="2200">
              <a:solidFill>
                <a:schemeClr val="tx2"/>
              </a:solidFill>
            </a:endParaRPr>
          </a:p>
          <a:p>
            <a:pPr marL="0" indent="0">
              <a:buNone/>
            </a:pPr>
            <a:endParaRPr lang="en-US" sz="2600">
              <a:solidFill>
                <a:schemeClr val="tx2"/>
              </a:solidFill>
            </a:endParaRPr>
          </a:p>
          <a:p>
            <a:pPr marL="0" indent="0">
              <a:buFontTx/>
              <a:buNone/>
            </a:pPr>
            <a:endParaRPr lang="en-US" sz="2800">
              <a:solidFill>
                <a:schemeClr val="tx2"/>
              </a:solidFill>
            </a:endParaRPr>
          </a:p>
        </p:txBody>
      </p:sp>
    </p:spTree>
    <p:extLst>
      <p:ext uri="{BB962C8B-B14F-4D97-AF65-F5344CB8AC3E}">
        <p14:creationId xmlns:p14="http://schemas.microsoft.com/office/powerpoint/2010/main" val="3064089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F0576A2-BC0A-4C57-873F-CB9656A5AE10}"/>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TIDES CONSTANTLY CHANGE</a:t>
            </a:r>
            <a:endParaRPr lang="en-US" sz="1800"/>
          </a:p>
        </p:txBody>
      </p:sp>
      <p:pic>
        <p:nvPicPr>
          <p:cNvPr id="5" name="Picture 4">
            <a:hlinkClick r:id="rId3"/>
            <a:extLst>
              <a:ext uri="{FF2B5EF4-FFF2-40B4-BE49-F238E27FC236}">
                <a16:creationId xmlns:a16="http://schemas.microsoft.com/office/drawing/2014/main" id="{FAF54720-AE74-4A01-96AB-79EF059E3EB9}"/>
              </a:ext>
            </a:extLst>
          </p:cNvPr>
          <p:cNvPicPr>
            <a:picLocks noChangeAspect="1"/>
          </p:cNvPicPr>
          <p:nvPr/>
        </p:nvPicPr>
        <p:blipFill>
          <a:blip r:embed="rId4"/>
          <a:stretch>
            <a:fillRect/>
          </a:stretch>
        </p:blipFill>
        <p:spPr>
          <a:xfrm>
            <a:off x="1542276" y="3025985"/>
            <a:ext cx="6059448" cy="3480816"/>
          </a:xfrm>
          <a:prstGeom prst="rect">
            <a:avLst/>
          </a:prstGeom>
        </p:spPr>
      </p:pic>
      <p:pic>
        <p:nvPicPr>
          <p:cNvPr id="7" name="Picture 6">
            <a:extLst>
              <a:ext uri="{FF2B5EF4-FFF2-40B4-BE49-F238E27FC236}">
                <a16:creationId xmlns:a16="http://schemas.microsoft.com/office/drawing/2014/main" id="{EDCA4F36-AA04-4214-B839-55589671B911}"/>
              </a:ext>
            </a:extLst>
          </p:cNvPr>
          <p:cNvPicPr>
            <a:picLocks noChangeAspect="1"/>
          </p:cNvPicPr>
          <p:nvPr/>
        </p:nvPicPr>
        <p:blipFill rotWithShape="1">
          <a:blip r:embed="rId5"/>
          <a:srcRect t="25146"/>
          <a:stretch/>
        </p:blipFill>
        <p:spPr>
          <a:xfrm>
            <a:off x="1903810" y="687848"/>
            <a:ext cx="5336381" cy="2227805"/>
          </a:xfrm>
          <a:prstGeom prst="rect">
            <a:avLst/>
          </a:prstGeom>
        </p:spPr>
      </p:pic>
      <p:pic>
        <p:nvPicPr>
          <p:cNvPr id="3" name="Picture 2">
            <a:hlinkClick r:id="rId3"/>
            <a:extLst>
              <a:ext uri="{FF2B5EF4-FFF2-40B4-BE49-F238E27FC236}">
                <a16:creationId xmlns:a16="http://schemas.microsoft.com/office/drawing/2014/main" id="{29CDF5F7-5BD2-8252-8A25-EA864A4209FC}"/>
              </a:ext>
            </a:extLst>
          </p:cNvPr>
          <p:cNvPicPr>
            <a:picLocks noChangeAspect="1"/>
          </p:cNvPicPr>
          <p:nvPr/>
        </p:nvPicPr>
        <p:blipFill>
          <a:blip r:embed="rId4"/>
          <a:stretch>
            <a:fillRect/>
          </a:stretch>
        </p:blipFill>
        <p:spPr>
          <a:xfrm>
            <a:off x="1542276" y="3048000"/>
            <a:ext cx="6059448" cy="3480816"/>
          </a:xfrm>
          <a:prstGeom prst="rect">
            <a:avLst/>
          </a:prstGeom>
        </p:spPr>
      </p:pic>
      <p:sp>
        <p:nvSpPr>
          <p:cNvPr id="6" name="TextBox 5">
            <a:extLst>
              <a:ext uri="{FF2B5EF4-FFF2-40B4-BE49-F238E27FC236}">
                <a16:creationId xmlns:a16="http://schemas.microsoft.com/office/drawing/2014/main" id="{2AFED344-00C5-7C8F-4ADC-C88E6FD1BA60}"/>
              </a:ext>
            </a:extLst>
          </p:cNvPr>
          <p:cNvSpPr txBox="1"/>
          <p:nvPr/>
        </p:nvSpPr>
        <p:spPr bwMode="auto">
          <a:xfrm>
            <a:off x="1566225" y="6478633"/>
            <a:ext cx="7620000" cy="276999"/>
          </a:xfrm>
          <a:prstGeom prst="rect">
            <a:avLst/>
          </a:prstGeom>
          <a:noFill/>
          <a:ln w="9525">
            <a:noFill/>
            <a:miter lim="800000"/>
            <a:headEnd/>
            <a:tailEnd/>
          </a:ln>
        </p:spPr>
        <p:txBody>
          <a:bodyPr wrap="square">
            <a:spAutoFit/>
          </a:bodyPr>
          <a:lstStyle/>
          <a:p>
            <a:r>
              <a:rPr lang="en-US" sz="1200">
                <a:hlinkClick r:id="rId6"/>
              </a:rPr>
              <a:t>https://scdhec.gov/environment/your-water-coast/ocean-coastal-resource-management-ocrm/tide-tables</a:t>
            </a:r>
            <a:r>
              <a:rPr lang="en-US" sz="1200"/>
              <a:t> </a:t>
            </a:r>
          </a:p>
        </p:txBody>
      </p:sp>
    </p:spTree>
    <p:extLst>
      <p:ext uri="{BB962C8B-B14F-4D97-AF65-F5344CB8AC3E}">
        <p14:creationId xmlns:p14="http://schemas.microsoft.com/office/powerpoint/2010/main" val="4248375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C59458-C731-4DA1-BC96-86F583560213}"/>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STRATIFICATION</a:t>
            </a:r>
            <a:endParaRPr lang="en-US" sz="1800"/>
          </a:p>
        </p:txBody>
      </p:sp>
      <p:pic>
        <p:nvPicPr>
          <p:cNvPr id="2" name="Picture 1">
            <a:extLst>
              <a:ext uri="{FF2B5EF4-FFF2-40B4-BE49-F238E27FC236}">
                <a16:creationId xmlns:a16="http://schemas.microsoft.com/office/drawing/2014/main" id="{DBBE2CC7-CB84-4470-A898-020475D48FFA}"/>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538352" y="3581400"/>
            <a:ext cx="6067297" cy="3077981"/>
          </a:xfrm>
          <a:prstGeom prst="rect">
            <a:avLst/>
          </a:prstGeom>
        </p:spPr>
      </p:pic>
      <p:sp>
        <p:nvSpPr>
          <p:cNvPr id="5" name="Content Placeholder 2">
            <a:extLst>
              <a:ext uri="{FF2B5EF4-FFF2-40B4-BE49-F238E27FC236}">
                <a16:creationId xmlns:a16="http://schemas.microsoft.com/office/drawing/2014/main" id="{8CFFB777-B9C2-4D85-A449-8DD942E47B61}"/>
              </a:ext>
            </a:extLst>
          </p:cNvPr>
          <p:cNvSpPr txBox="1">
            <a:spLocks/>
          </p:cNvSpPr>
          <p:nvPr/>
        </p:nvSpPr>
        <p:spPr bwMode="auto">
          <a:xfrm>
            <a:off x="304800" y="990600"/>
            <a:ext cx="8153400" cy="2895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5"/>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latin typeface="Lato"/>
                <a:ea typeface="Lato"/>
                <a:cs typeface="Lato"/>
              </a:rPr>
              <a:t>Saltwater is denser than freshwater</a:t>
            </a:r>
          </a:p>
          <a:p>
            <a:pPr>
              <a:buClr>
                <a:schemeClr val="tx1"/>
              </a:buClr>
              <a:buFont typeface="Wingdings" panose="05000000000000000000" pitchFamily="2" charset="2"/>
              <a:buChar char="§"/>
            </a:pPr>
            <a:r>
              <a:rPr lang="en-US" sz="2600">
                <a:solidFill>
                  <a:schemeClr val="tx2"/>
                </a:solidFill>
                <a:latin typeface="Lato"/>
                <a:ea typeface="Lato"/>
                <a:cs typeface="Lato"/>
              </a:rPr>
              <a:t>Depth can lead to different values of: </a:t>
            </a:r>
            <a:endParaRPr lang="en-US" sz="2600">
              <a:solidFill>
                <a:schemeClr val="tx2"/>
              </a:solidFill>
              <a:ea typeface="Lato"/>
              <a:cs typeface="Lato"/>
            </a:endParaRPr>
          </a:p>
          <a:p>
            <a:pPr lvl="1">
              <a:buClr>
                <a:schemeClr val="tx1"/>
              </a:buClr>
              <a:buFont typeface="Wingdings" panose="05000000000000000000" pitchFamily="2" charset="2"/>
              <a:buChar char="§"/>
            </a:pPr>
            <a:r>
              <a:rPr lang="en-US" sz="2200">
                <a:solidFill>
                  <a:schemeClr val="tx2"/>
                </a:solidFill>
                <a:latin typeface="Lato"/>
                <a:ea typeface="Lato"/>
                <a:cs typeface="Lato"/>
              </a:rPr>
              <a:t>Water Temperature, Salinity, Dissolved Oxygen</a:t>
            </a:r>
          </a:p>
          <a:p>
            <a:pPr>
              <a:buClr>
                <a:schemeClr val="tx1"/>
              </a:buClr>
              <a:buFont typeface="Wingdings" panose="05000000000000000000" pitchFamily="2" charset="2"/>
              <a:buChar char="§"/>
            </a:pPr>
            <a:r>
              <a:rPr lang="en-US" sz="2600" b="1">
                <a:latin typeface="Lato"/>
                <a:ea typeface="Lato"/>
                <a:cs typeface="Lato"/>
              </a:rPr>
              <a:t>Sample 1 foot below the water surface</a:t>
            </a:r>
            <a:endParaRPr lang="en-US" sz="2200" b="1">
              <a:latin typeface="Lato"/>
              <a:ea typeface="Lato"/>
              <a:cs typeface="Lato"/>
            </a:endParaRPr>
          </a:p>
          <a:p>
            <a:pPr>
              <a:buClr>
                <a:schemeClr val="tx1"/>
              </a:buClr>
              <a:buFont typeface="Wingdings" panose="05000000000000000000" pitchFamily="2" charset="2"/>
              <a:buChar char="§"/>
            </a:pPr>
            <a:r>
              <a:rPr lang="en-US" sz="2600">
                <a:solidFill>
                  <a:schemeClr val="tx2"/>
                </a:solidFill>
                <a:latin typeface="Lato"/>
                <a:ea typeface="Lato"/>
                <a:cs typeface="Lato"/>
              </a:rPr>
              <a:t>Seasons, tides and rain events mix the water</a:t>
            </a:r>
          </a:p>
          <a:p>
            <a:pPr>
              <a:buClr>
                <a:schemeClr val="tx1"/>
              </a:buClr>
              <a:buFont typeface="Wingdings" panose="05000000000000000000" pitchFamily="2" charset="2"/>
              <a:buChar char="§"/>
            </a:pPr>
            <a:endParaRPr lang="en-US" sz="2600">
              <a:solidFill>
                <a:schemeClr val="tx2"/>
              </a:solidFill>
              <a:ea typeface="Lato" pitchFamily="34" charset="-94"/>
              <a:cs typeface="Lato" pitchFamily="34" charset="-94"/>
            </a:endParaRPr>
          </a:p>
          <a:p>
            <a:pPr>
              <a:buClr>
                <a:schemeClr val="tx1"/>
              </a:buClr>
              <a:buFont typeface="Wingdings" panose="05000000000000000000" pitchFamily="2" charset="2"/>
              <a:buChar char="§"/>
            </a:pPr>
            <a:endParaRPr lang="en-US" sz="2800">
              <a:solidFill>
                <a:schemeClr val="tx2"/>
              </a:solidFill>
              <a:ea typeface="Lato" pitchFamily="34" charset="-94"/>
              <a:cs typeface="Lato" pitchFamily="34" charset="-94"/>
            </a:endParaRPr>
          </a:p>
        </p:txBody>
      </p:sp>
    </p:spTree>
    <p:extLst>
      <p:ext uri="{BB962C8B-B14F-4D97-AF65-F5344CB8AC3E}">
        <p14:creationId xmlns:p14="http://schemas.microsoft.com/office/powerpoint/2010/main" val="2549159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78563" y="939201"/>
            <a:ext cx="8786874" cy="990600"/>
          </a:xfrm>
        </p:spPr>
        <p:txBody>
          <a:bodyPr/>
          <a:lstStyle/>
          <a:p>
            <a:pPr algn="ctr"/>
            <a:r>
              <a:rPr lang="en-US" sz="4400" b="1">
                <a:solidFill>
                  <a:schemeClr val="tx2"/>
                </a:solidFill>
                <a:latin typeface="Lato "/>
                <a:cs typeface="Arial"/>
              </a:rPr>
              <a:t>Habitat Assessment &amp; Observations</a:t>
            </a:r>
          </a:p>
        </p:txBody>
      </p:sp>
      <p:sp>
        <p:nvSpPr>
          <p:cNvPr id="8" name="Title 1">
            <a:extLst>
              <a:ext uri="{FF2B5EF4-FFF2-40B4-BE49-F238E27FC236}">
                <a16:creationId xmlns:a16="http://schemas.microsoft.com/office/drawing/2014/main" id="{4CEA9BB5-4A12-4FE0-B139-4BA46779A014}"/>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CHAPTER 3</a:t>
            </a:r>
            <a:endParaRPr lang="en-US" sz="1800"/>
          </a:p>
        </p:txBody>
      </p:sp>
      <p:pic>
        <p:nvPicPr>
          <p:cNvPr id="4" name="Picture 3">
            <a:extLst>
              <a:ext uri="{FF2B5EF4-FFF2-40B4-BE49-F238E27FC236}">
                <a16:creationId xmlns:a16="http://schemas.microsoft.com/office/drawing/2014/main" id="{BD2D7687-80B9-00D3-5747-7FE8E92E9EFC}"/>
              </a:ext>
            </a:extLst>
          </p:cNvPr>
          <p:cNvPicPr>
            <a:picLocks noChangeAspect="1"/>
          </p:cNvPicPr>
          <p:nvPr/>
        </p:nvPicPr>
        <p:blipFill>
          <a:blip r:embed="rId3"/>
          <a:stretch>
            <a:fillRect/>
          </a:stretch>
        </p:blipFill>
        <p:spPr>
          <a:xfrm>
            <a:off x="2716858" y="1925053"/>
            <a:ext cx="3710285" cy="4812632"/>
          </a:xfrm>
          <a:prstGeom prst="rect">
            <a:avLst/>
          </a:prstGeom>
        </p:spPr>
      </p:pic>
    </p:spTree>
    <p:extLst>
      <p:ext uri="{BB962C8B-B14F-4D97-AF65-F5344CB8AC3E}">
        <p14:creationId xmlns:p14="http://schemas.microsoft.com/office/powerpoint/2010/main" val="3591563474"/>
      </p:ext>
    </p:extLst>
  </p:cSld>
  <p:clrMapOvr>
    <a:masterClrMapping/>
  </p:clrMapOvr>
  <p:transition advClick="0"/>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428C-F67C-4CCA-78AE-8935D6062D7E}"/>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56DD8A22-B62A-C593-240E-EDEA8BE7A372}"/>
              </a:ext>
            </a:extLst>
          </p:cNvPr>
          <p:cNvSpPr>
            <a:spLocks noChangeArrowheads="1"/>
          </p:cNvSpPr>
          <p:nvPr/>
        </p:nvSpPr>
        <p:spPr bwMode="auto">
          <a:xfrm>
            <a:off x="112737"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SITE SELECTION</a:t>
            </a:r>
          </a:p>
        </p:txBody>
      </p:sp>
      <p:sp>
        <p:nvSpPr>
          <p:cNvPr id="5" name="TextBox 1">
            <a:extLst>
              <a:ext uri="{FF2B5EF4-FFF2-40B4-BE49-F238E27FC236}">
                <a16:creationId xmlns:a16="http://schemas.microsoft.com/office/drawing/2014/main" id="{F10FA7F9-36BD-03DB-8C9D-E9F418273AB4}"/>
              </a:ext>
            </a:extLst>
          </p:cNvPr>
          <p:cNvSpPr txBox="1">
            <a:spLocks noChangeArrowheads="1"/>
          </p:cNvSpPr>
          <p:nvPr/>
        </p:nvSpPr>
        <p:spPr bwMode="auto">
          <a:xfrm>
            <a:off x="259080" y="1750159"/>
            <a:ext cx="7699792"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spcAft>
                <a:spcPct val="0"/>
              </a:spcAft>
              <a:buClr>
                <a:schemeClr val="accent4"/>
              </a:buClr>
              <a:buSzPct val="150000"/>
              <a:buFont typeface="Wingdings" panose="05000000000000000000" pitchFamily="2" charset="2"/>
              <a:buChar char="§"/>
              <a:defRPr/>
            </a:pPr>
            <a:r>
              <a:rPr lang="en-US" altLang="en-US" sz="2600">
                <a:solidFill>
                  <a:schemeClr val="tx2"/>
                </a:solidFill>
                <a:latin typeface="Lato "/>
                <a:ea typeface="Lato Black"/>
                <a:cs typeface="Times New Roman"/>
              </a:rPr>
              <a:t>Tidal Saltwater</a:t>
            </a:r>
          </a:p>
          <a:p>
            <a:pPr>
              <a:spcAft>
                <a:spcPct val="0"/>
              </a:spcAft>
              <a:buClr>
                <a:schemeClr val="accent4"/>
              </a:buClr>
              <a:buSzPct val="150000"/>
              <a:buFont typeface="Wingdings" panose="05000000000000000000" pitchFamily="2" charset="2"/>
              <a:buChar char="§"/>
              <a:defRPr/>
            </a:pPr>
            <a:r>
              <a:rPr lang="en-US" altLang="en-US" sz="2600">
                <a:solidFill>
                  <a:schemeClr val="tx2"/>
                </a:solidFill>
                <a:latin typeface="Lato "/>
                <a:ea typeface="Lato Black"/>
                <a:cs typeface="Times New Roman"/>
              </a:rPr>
              <a:t>Easy Access</a:t>
            </a:r>
          </a:p>
          <a:p>
            <a:pPr>
              <a:spcAft>
                <a:spcPct val="0"/>
              </a:spcAft>
              <a:buClr>
                <a:schemeClr val="accent4"/>
              </a:buClr>
              <a:buSzPct val="150000"/>
              <a:buFont typeface="Wingdings" panose="05000000000000000000" pitchFamily="2" charset="2"/>
              <a:buChar char="§"/>
              <a:defRPr/>
            </a:pPr>
            <a:r>
              <a:rPr lang="en-US" altLang="en-US" sz="2600" b="1">
                <a:latin typeface="Lato "/>
                <a:ea typeface="Lato Black"/>
                <a:cs typeface="Times New Roman"/>
              </a:rPr>
              <a:t>Dock, Pier, Landing, Boat</a:t>
            </a:r>
          </a:p>
          <a:p>
            <a:pPr marL="0" indent="0">
              <a:spcAft>
                <a:spcPct val="0"/>
              </a:spcAft>
              <a:buClr>
                <a:schemeClr val="accent4"/>
              </a:buClr>
              <a:buSzPct val="150000"/>
              <a:buNone/>
              <a:defRPr/>
            </a:pPr>
            <a:endParaRPr lang="en-US" altLang="en-US" sz="2600">
              <a:solidFill>
                <a:schemeClr val="tx2"/>
              </a:solidFill>
              <a:latin typeface="Lato "/>
              <a:ea typeface="Lato Black"/>
              <a:cs typeface="Times New Roman"/>
            </a:endParaRPr>
          </a:p>
          <a:p>
            <a:pPr marL="0" indent="0">
              <a:spcAft>
                <a:spcPct val="0"/>
              </a:spcAft>
              <a:buClr>
                <a:schemeClr val="accent4"/>
              </a:buClr>
              <a:buSzPct val="150000"/>
              <a:buNone/>
              <a:defRPr/>
            </a:pPr>
            <a:r>
              <a:rPr lang="en-US" altLang="en-US" sz="2600" b="1">
                <a:solidFill>
                  <a:srgbClr val="FF0000"/>
                </a:solidFill>
                <a:latin typeface="Lato "/>
                <a:ea typeface="Lato Black"/>
                <a:cs typeface="Times New Roman"/>
              </a:rPr>
              <a:t>DON’T enter the marsh!</a:t>
            </a:r>
            <a:endParaRPr lang="en-US" altLang="en-US" sz="2800" b="1">
              <a:solidFill>
                <a:srgbClr val="FF0000"/>
              </a:solidFill>
              <a:latin typeface="Arial" panose="020B0604020202020204" pitchFamily="34" charset="0"/>
            </a:endParaRPr>
          </a:p>
          <a:p>
            <a:pPr eaLnBrk="1" hangingPunct="1">
              <a:buFont typeface="Wingdings" panose="05000000000000000000" pitchFamily="2" charset="2"/>
              <a:buChar char="Ø"/>
            </a:pPr>
            <a:endParaRPr lang="en-US" altLang="en-US" sz="2800" b="1">
              <a:solidFill>
                <a:schemeClr val="accent5"/>
              </a:solidFill>
              <a:latin typeface="Arial" panose="020B0604020202020204" pitchFamily="34" charset="0"/>
            </a:endParaRPr>
          </a:p>
          <a:p>
            <a:pPr marL="0" indent="0" eaLnBrk="1" hangingPunct="1">
              <a:buNone/>
            </a:pPr>
            <a:endParaRPr lang="en-US" altLang="en-US" sz="2800">
              <a:solidFill>
                <a:schemeClr val="accent5"/>
              </a:solidFill>
              <a:latin typeface="Arial" panose="020B0604020202020204" pitchFamily="34" charset="0"/>
            </a:endParaRPr>
          </a:p>
        </p:txBody>
      </p:sp>
      <p:pic>
        <p:nvPicPr>
          <p:cNvPr id="2" name="Picture 1">
            <a:extLst>
              <a:ext uri="{FF2B5EF4-FFF2-40B4-BE49-F238E27FC236}">
                <a16:creationId xmlns:a16="http://schemas.microsoft.com/office/drawing/2014/main" id="{DD0F6573-20C5-0391-FFBB-E5250192A79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724400" y="829869"/>
            <a:ext cx="3886200" cy="2798064"/>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72D7BF25-51ED-1447-1BAA-237461771047}"/>
              </a:ext>
            </a:extLst>
          </p:cNvPr>
          <p:cNvPicPr>
            <a:picLocks noChangeAspect="1"/>
          </p:cNvPicPr>
          <p:nvPr/>
        </p:nvPicPr>
        <p:blipFill>
          <a:blip r:embed="rId4"/>
          <a:stretch>
            <a:fillRect/>
          </a:stretch>
        </p:blipFill>
        <p:spPr>
          <a:xfrm>
            <a:off x="4724400" y="3961838"/>
            <a:ext cx="3886200" cy="24978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4651999"/>
      </p:ext>
    </p:extLst>
  </p:cSld>
  <p:clrMapOvr>
    <a:masterClrMapping/>
  </p:clrMapOvr>
  <p:transition advClick="0"/>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112737"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MONITORING COMMITMENT</a:t>
            </a:r>
          </a:p>
        </p:txBody>
      </p:sp>
      <p:sp>
        <p:nvSpPr>
          <p:cNvPr id="10244" name="TextBox 1"/>
          <p:cNvSpPr txBox="1">
            <a:spLocks noChangeArrowheads="1"/>
          </p:cNvSpPr>
          <p:nvPr/>
        </p:nvSpPr>
        <p:spPr bwMode="auto">
          <a:xfrm>
            <a:off x="377408" y="955727"/>
            <a:ext cx="3661192" cy="348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fontAlgn="base">
              <a:spcAft>
                <a:spcPct val="0"/>
              </a:spcAft>
              <a:buClr>
                <a:schemeClr val="accent4"/>
              </a:buClr>
              <a:buSzPct val="150000"/>
              <a:buFont typeface="Wingdings" panose="05000000000000000000" pitchFamily="2" charset="2"/>
              <a:buChar char="§"/>
              <a:defRPr/>
            </a:pPr>
            <a:r>
              <a:rPr lang="en-US" altLang="en-US" sz="2600">
                <a:solidFill>
                  <a:schemeClr val="tx2"/>
                </a:solidFill>
                <a:latin typeface="+mn-lt"/>
                <a:ea typeface="+mn-ea"/>
              </a:rPr>
              <a:t>Same location</a:t>
            </a:r>
          </a:p>
          <a:p>
            <a:pPr fontAlgn="base">
              <a:spcAft>
                <a:spcPct val="0"/>
              </a:spcAft>
              <a:buClr>
                <a:schemeClr val="accent4"/>
              </a:buClr>
              <a:buSzPct val="150000"/>
              <a:buFont typeface="Wingdings" panose="05000000000000000000" pitchFamily="2" charset="2"/>
              <a:buChar char="§"/>
              <a:defRPr/>
            </a:pPr>
            <a:r>
              <a:rPr lang="en-US" altLang="en-US" sz="2600" b="1">
                <a:latin typeface="+mn-lt"/>
                <a:ea typeface="+mn-ea"/>
              </a:rPr>
              <a:t>Same time of day</a:t>
            </a:r>
            <a:endParaRPr lang="en-US" altLang="en-US" sz="2600" b="1">
              <a:latin typeface="+mn-lt"/>
              <a:ea typeface="Lato"/>
              <a:cs typeface="Lato"/>
            </a:endParaRPr>
          </a:p>
          <a:p>
            <a:pPr fontAlgn="base">
              <a:spcAft>
                <a:spcPct val="0"/>
              </a:spcAft>
              <a:buClr>
                <a:schemeClr val="accent4"/>
              </a:buClr>
              <a:buSzPct val="150000"/>
              <a:buFont typeface="Wingdings" panose="05000000000000000000" pitchFamily="2" charset="2"/>
              <a:buChar char="§"/>
              <a:defRPr/>
            </a:pPr>
            <a:r>
              <a:rPr lang="en-US" altLang="en-US" sz="2600" b="1">
                <a:latin typeface="+mn-lt"/>
                <a:ea typeface="+mn-ea"/>
              </a:rPr>
              <a:t>Monthly</a:t>
            </a:r>
            <a:endParaRPr lang="en-US" altLang="en-US" sz="2600" b="1">
              <a:latin typeface="Lato"/>
              <a:ea typeface="Lato"/>
              <a:cs typeface="Lato"/>
            </a:endParaRPr>
          </a:p>
          <a:p>
            <a:pPr>
              <a:spcAft>
                <a:spcPct val="0"/>
              </a:spcAft>
              <a:buClr>
                <a:srgbClr val="EC6820"/>
              </a:buClr>
              <a:buSzPct val="150000"/>
              <a:buFont typeface="Wingdings" panose="05000000000000000000" pitchFamily="2" charset="2"/>
              <a:buChar char="§"/>
            </a:pPr>
            <a:endParaRPr lang="en-US" altLang="en-US" sz="2600">
              <a:solidFill>
                <a:schemeClr val="tx2"/>
              </a:solidFill>
              <a:latin typeface="Lato"/>
              <a:ea typeface="Lato"/>
              <a:cs typeface="Lato"/>
            </a:endParaRPr>
          </a:p>
          <a:p>
            <a:pPr eaLnBrk="1" hangingPunct="1">
              <a:buFont typeface="Wingdings" panose="05000000000000000000" pitchFamily="2" charset="2"/>
              <a:buChar char="Ø"/>
            </a:pPr>
            <a:endParaRPr lang="en-US" altLang="en-US" sz="2800">
              <a:solidFill>
                <a:schemeClr val="accent5"/>
              </a:solidFill>
              <a:latin typeface="Arial" panose="020B0604020202020204" pitchFamily="34" charset="0"/>
              <a:cs typeface="Arial" panose="020B0604020202020204" pitchFamily="34" charset="0"/>
            </a:endParaRPr>
          </a:p>
          <a:p>
            <a:pPr eaLnBrk="1" hangingPunct="1">
              <a:buFont typeface="Wingdings" panose="05000000000000000000" pitchFamily="2" charset="2"/>
              <a:buChar char="Ø"/>
            </a:pPr>
            <a:endParaRPr lang="en-US" altLang="en-US" sz="2800" b="1">
              <a:solidFill>
                <a:schemeClr val="accent5"/>
              </a:solidFill>
              <a:latin typeface="Arial" panose="020B0604020202020204" pitchFamily="34" charset="0"/>
              <a:cs typeface="Arial" panose="020B0604020202020204" pitchFamily="34" charset="0"/>
            </a:endParaRPr>
          </a:p>
          <a:p>
            <a:pPr marL="0" indent="0">
              <a:buNone/>
            </a:pPr>
            <a:endParaRPr lang="en-US" altLang="en-US" sz="2800">
              <a:solidFill>
                <a:schemeClr val="accent5"/>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085CBCF7-349D-1A39-B9B5-154480C013AF}"/>
              </a:ext>
            </a:extLst>
          </p:cNvPr>
          <p:cNvPicPr>
            <a:picLocks noChangeAspect="1"/>
          </p:cNvPicPr>
          <p:nvPr/>
        </p:nvPicPr>
        <p:blipFill>
          <a:blip r:embed="rId3"/>
          <a:stretch>
            <a:fillRect/>
          </a:stretch>
        </p:blipFill>
        <p:spPr>
          <a:xfrm>
            <a:off x="1511905" y="3158692"/>
            <a:ext cx="7583715" cy="3274139"/>
          </a:xfrm>
          <a:prstGeom prst="rect">
            <a:avLst/>
          </a:prstGeom>
        </p:spPr>
      </p:pic>
      <p:pic>
        <p:nvPicPr>
          <p:cNvPr id="4" name="Picture 3">
            <a:extLst>
              <a:ext uri="{FF2B5EF4-FFF2-40B4-BE49-F238E27FC236}">
                <a16:creationId xmlns:a16="http://schemas.microsoft.com/office/drawing/2014/main" id="{293A5839-A011-9799-7396-7A5DF2A203C7}"/>
              </a:ext>
            </a:extLst>
          </p:cNvPr>
          <p:cNvPicPr>
            <a:picLocks noChangeAspect="1"/>
          </p:cNvPicPr>
          <p:nvPr/>
        </p:nvPicPr>
        <p:blipFill>
          <a:blip r:embed="rId4"/>
          <a:stretch>
            <a:fillRect/>
          </a:stretch>
        </p:blipFill>
        <p:spPr>
          <a:xfrm>
            <a:off x="3433082" y="879626"/>
            <a:ext cx="5543550" cy="2171700"/>
          </a:xfrm>
          <a:prstGeom prst="rect">
            <a:avLst/>
          </a:prstGeom>
        </p:spPr>
      </p:pic>
    </p:spTree>
    <p:extLst>
      <p:ext uri="{BB962C8B-B14F-4D97-AF65-F5344CB8AC3E}">
        <p14:creationId xmlns:p14="http://schemas.microsoft.com/office/powerpoint/2010/main" val="1970946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65108-03D0-489C-A5AB-F1DFA22B3B67}"/>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INTRODUCTIONS</a:t>
            </a:r>
            <a:endParaRPr lang="en-US" sz="1800"/>
          </a:p>
        </p:txBody>
      </p:sp>
      <p:sp>
        <p:nvSpPr>
          <p:cNvPr id="3" name="Text Placeholder 6">
            <a:extLst>
              <a:ext uri="{FF2B5EF4-FFF2-40B4-BE49-F238E27FC236}">
                <a16:creationId xmlns:a16="http://schemas.microsoft.com/office/drawing/2014/main" id="{14BD4E6C-9214-4166-9E7E-12AC90EEFC30}"/>
              </a:ext>
            </a:extLst>
          </p:cNvPr>
          <p:cNvSpPr txBox="1">
            <a:spLocks/>
          </p:cNvSpPr>
          <p:nvPr/>
        </p:nvSpPr>
        <p:spPr>
          <a:xfrm>
            <a:off x="2112155" y="838200"/>
            <a:ext cx="4614890" cy="2928958"/>
          </a:xfrm>
          <a:prstGeom prst="rect">
            <a:avLst/>
          </a:prstGeom>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t>Who are you?</a:t>
            </a:r>
          </a:p>
          <a:p>
            <a:pPr algn="ctr"/>
            <a:r>
              <a:rPr lang="en-US" sz="3200"/>
              <a:t>Why are you here?</a:t>
            </a:r>
          </a:p>
          <a:p>
            <a:pPr algn="ctr"/>
            <a:r>
              <a:rPr lang="en-US" sz="3200"/>
              <a:t>Where will you monitor?</a:t>
            </a:r>
          </a:p>
        </p:txBody>
      </p:sp>
      <p:pic>
        <p:nvPicPr>
          <p:cNvPr id="2" name="Picture 1">
            <a:extLst>
              <a:ext uri="{FF2B5EF4-FFF2-40B4-BE49-F238E27FC236}">
                <a16:creationId xmlns:a16="http://schemas.microsoft.com/office/drawing/2014/main" id="{9197D5E4-394C-7222-8840-AF1972032C5E}"/>
              </a:ext>
            </a:extLst>
          </p:cNvPr>
          <p:cNvPicPr>
            <a:picLocks noChangeAspect="1"/>
          </p:cNvPicPr>
          <p:nvPr/>
        </p:nvPicPr>
        <p:blipFill>
          <a:blip r:embed="rId3"/>
          <a:stretch>
            <a:fillRect/>
          </a:stretch>
        </p:blipFill>
        <p:spPr>
          <a:xfrm>
            <a:off x="1861884" y="2590800"/>
            <a:ext cx="5420231" cy="3667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24252362"/>
      </p:ext>
    </p:extLst>
  </p:cSld>
  <p:clrMapOvr>
    <a:masterClrMapping/>
  </p:clrMapOvr>
  <p:transition advClick="0" advTm="4205"/>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112737" y="-158409"/>
            <a:ext cx="8650263"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DATA FORMS</a:t>
            </a:r>
          </a:p>
        </p:txBody>
      </p:sp>
      <p:sp>
        <p:nvSpPr>
          <p:cNvPr id="11" name="Content Placeholder 2">
            <a:extLst>
              <a:ext uri="{FF2B5EF4-FFF2-40B4-BE49-F238E27FC236}">
                <a16:creationId xmlns:a16="http://schemas.microsoft.com/office/drawing/2014/main" id="{8F5DCE15-3CD8-419D-A992-93208F3BD4D2}"/>
              </a:ext>
            </a:extLst>
          </p:cNvPr>
          <p:cNvSpPr txBox="1">
            <a:spLocks/>
          </p:cNvSpPr>
          <p:nvPr/>
        </p:nvSpPr>
        <p:spPr>
          <a:xfrm>
            <a:off x="278026" y="533400"/>
            <a:ext cx="8942173" cy="72390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Tx/>
              <a:buNone/>
            </a:pPr>
            <a:endParaRPr lang="en-US"/>
          </a:p>
          <a:p>
            <a:pPr>
              <a:buClr>
                <a:schemeClr val="accent4"/>
              </a:buClr>
              <a:buFont typeface="Wingdings" panose="05000000000000000000" pitchFamily="2" charset="2"/>
              <a:buChar char="§"/>
              <a:defRPr/>
            </a:pPr>
            <a:r>
              <a:rPr lang="en-US" sz="2600">
                <a:solidFill>
                  <a:schemeClr val="tx2"/>
                </a:solidFill>
                <a:latin typeface="+mn-lt"/>
              </a:rPr>
              <a:t>Data Forms found at </a:t>
            </a:r>
            <a:r>
              <a:rPr lang="en-US" sz="2600">
                <a:solidFill>
                  <a:schemeClr val="tx2"/>
                </a:solidFill>
                <a:latin typeface="+mn-lt"/>
                <a:hlinkClick r:id="rId4"/>
              </a:rPr>
              <a:t>www.scadoptastream.org</a:t>
            </a:r>
            <a:r>
              <a:rPr lang="en-US" sz="2600">
                <a:solidFill>
                  <a:schemeClr val="tx2"/>
                </a:solidFill>
                <a:latin typeface="+mn-lt"/>
              </a:rPr>
              <a:t> </a:t>
            </a:r>
          </a:p>
          <a:p>
            <a:pPr lvl="1">
              <a:buClr>
                <a:schemeClr val="accent4"/>
              </a:buClr>
              <a:buFont typeface="Wingdings" panose="05000000000000000000" pitchFamily="2" charset="2"/>
              <a:buChar char="§"/>
              <a:defRPr/>
            </a:pPr>
            <a:r>
              <a:rPr lang="en-US" sz="2200">
                <a:solidFill>
                  <a:schemeClr val="tx2"/>
                </a:solidFill>
                <a:latin typeface="+mn-lt"/>
              </a:rPr>
              <a:t>Or back of handbook </a:t>
            </a:r>
          </a:p>
          <a:p>
            <a:pPr>
              <a:buClr>
                <a:schemeClr val="accent4"/>
              </a:buClr>
              <a:buFont typeface="Wingdings" panose="05000000000000000000" pitchFamily="2" charset="2"/>
              <a:buChar char="§"/>
              <a:defRPr/>
            </a:pPr>
            <a:r>
              <a:rPr lang="en-US" sz="2600">
                <a:solidFill>
                  <a:schemeClr val="tx2"/>
                </a:solidFill>
                <a:latin typeface="+mn-lt"/>
              </a:rPr>
              <a:t>Choose your own group name or join an existing one</a:t>
            </a:r>
          </a:p>
          <a:p>
            <a:pPr>
              <a:buClr>
                <a:schemeClr val="accent4"/>
              </a:buClr>
              <a:buFont typeface="Wingdings" panose="05000000000000000000" pitchFamily="2" charset="2"/>
              <a:buChar char="§"/>
              <a:defRPr/>
            </a:pPr>
            <a:r>
              <a:rPr lang="en-US" sz="2600">
                <a:solidFill>
                  <a:schemeClr val="tx2"/>
                </a:solidFill>
                <a:latin typeface="+mn-lt"/>
              </a:rPr>
              <a:t>Database generates Site ID</a:t>
            </a: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endParaRPr lang="en-US" sz="2600">
              <a:solidFill>
                <a:schemeClr val="tx2"/>
              </a:solidFill>
              <a:latin typeface="+mn-lt"/>
            </a:endParaRPr>
          </a:p>
          <a:p>
            <a:pPr algn="ctr">
              <a:buClr>
                <a:schemeClr val="accent4"/>
              </a:buClr>
              <a:buFont typeface="Wingdings" panose="05000000000000000000" pitchFamily="2" charset="2"/>
              <a:buChar char="§"/>
              <a:defRPr/>
            </a:pPr>
            <a:endParaRPr lang="en-US" sz="1800">
              <a:solidFill>
                <a:schemeClr val="tx2"/>
              </a:solidFill>
              <a:latin typeface="+mn-lt"/>
            </a:endParaRPr>
          </a:p>
          <a:p>
            <a:pPr marL="1371600" lvl="3" indent="0" algn="ctr">
              <a:buClr>
                <a:schemeClr val="accent4"/>
              </a:buClr>
              <a:buNone/>
              <a:defRPr/>
            </a:pPr>
            <a:endParaRPr lang="en-US" sz="1800">
              <a:latin typeface="+mn-lt"/>
              <a:ea typeface="Lato"/>
              <a:cs typeface="Lato"/>
            </a:endParaRPr>
          </a:p>
          <a:p>
            <a:pPr marL="0" indent="0">
              <a:buFontTx/>
              <a:buNone/>
            </a:pPr>
            <a:endParaRPr lang="en-US">
              <a:solidFill>
                <a:srgbClr val="000000"/>
              </a:solidFill>
            </a:endParaRPr>
          </a:p>
        </p:txBody>
      </p:sp>
      <p:sp>
        <p:nvSpPr>
          <p:cNvPr id="3" name="Text Placeholder 2">
            <a:extLst>
              <a:ext uri="{FF2B5EF4-FFF2-40B4-BE49-F238E27FC236}">
                <a16:creationId xmlns:a16="http://schemas.microsoft.com/office/drawing/2014/main" id="{D40EB44D-046A-2264-E369-D6B30C7E7F89}"/>
              </a:ext>
            </a:extLst>
          </p:cNvPr>
          <p:cNvSpPr txBox="1">
            <a:spLocks/>
          </p:cNvSpPr>
          <p:nvPr/>
        </p:nvSpPr>
        <p:spPr bwMode="auto">
          <a:xfrm>
            <a:off x="890399" y="4859123"/>
            <a:ext cx="7079227" cy="9681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ctr"/>
            <a:r>
              <a:rPr lang="en-US" sz="2600">
                <a:solidFill>
                  <a:srgbClr val="FF0000"/>
                </a:solidFill>
                <a:latin typeface="Lato"/>
                <a:ea typeface="Lato"/>
                <a:cs typeface="Lato"/>
              </a:rPr>
              <a:t>**New version as of January 2024**</a:t>
            </a:r>
            <a:endParaRPr lang="en-US" sz="2600">
              <a:solidFill>
                <a:srgbClr val="FF0000"/>
              </a:solidFill>
              <a:ea typeface="Lato"/>
              <a:cs typeface="Lato"/>
            </a:endParaRPr>
          </a:p>
          <a:p>
            <a:pPr algn="ctr"/>
            <a:endParaRPr lang="en-US"/>
          </a:p>
        </p:txBody>
      </p:sp>
      <p:pic>
        <p:nvPicPr>
          <p:cNvPr id="5" name="Picture 4">
            <a:extLst>
              <a:ext uri="{FF2B5EF4-FFF2-40B4-BE49-F238E27FC236}">
                <a16:creationId xmlns:a16="http://schemas.microsoft.com/office/drawing/2014/main" id="{3FAD36BB-A5D6-5ECD-E3DA-89C4362D073F}"/>
              </a:ext>
            </a:extLst>
          </p:cNvPr>
          <p:cNvPicPr>
            <a:picLocks noChangeAspect="1"/>
          </p:cNvPicPr>
          <p:nvPr/>
        </p:nvPicPr>
        <p:blipFill>
          <a:blip r:embed="rId5"/>
          <a:stretch>
            <a:fillRect/>
          </a:stretch>
        </p:blipFill>
        <p:spPr>
          <a:xfrm>
            <a:off x="118925" y="3205420"/>
            <a:ext cx="8826868" cy="1530697"/>
          </a:xfrm>
          <a:prstGeom prst="rect">
            <a:avLst/>
          </a:prstGeom>
        </p:spPr>
      </p:pic>
    </p:spTree>
    <p:extLst>
      <p:ext uri="{BB962C8B-B14F-4D97-AF65-F5344CB8AC3E}">
        <p14:creationId xmlns:p14="http://schemas.microsoft.com/office/powerpoint/2010/main" val="2010815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76200" y="-158409"/>
            <a:ext cx="97004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WEATHER</a:t>
            </a:r>
          </a:p>
        </p:txBody>
      </p:sp>
      <p:sp>
        <p:nvSpPr>
          <p:cNvPr id="10244" name="TextBox 1"/>
          <p:cNvSpPr txBox="1">
            <a:spLocks noChangeArrowheads="1"/>
          </p:cNvSpPr>
          <p:nvPr/>
        </p:nvSpPr>
        <p:spPr bwMode="auto">
          <a:xfrm>
            <a:off x="301811" y="958989"/>
            <a:ext cx="8766592" cy="425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a:buClr>
                <a:schemeClr val="accent4"/>
              </a:buClr>
              <a:buSzPct val="150000"/>
              <a:buFont typeface="Wingdings" panose="05000000000000000000" pitchFamily="2" charset="2"/>
              <a:buChar char="§"/>
            </a:pPr>
            <a:r>
              <a:rPr lang="en-US" altLang="en-US" sz="2600">
                <a:solidFill>
                  <a:schemeClr val="tx2"/>
                </a:solidFill>
                <a:latin typeface="+mn-lt"/>
                <a:ea typeface="+mn-ea"/>
              </a:rPr>
              <a:t>Present Conditions</a:t>
            </a:r>
            <a:endParaRPr lang="en-US" altLang="en-US" sz="2600">
              <a:solidFill>
                <a:schemeClr val="tx2"/>
              </a:solidFill>
              <a:latin typeface="+mn-lt"/>
              <a:ea typeface="Lato"/>
              <a:cs typeface="Lato"/>
            </a:endParaRPr>
          </a:p>
          <a:p>
            <a:pPr>
              <a:buClr>
                <a:schemeClr val="accent4"/>
              </a:buClr>
              <a:buSzPct val="150000"/>
              <a:buFont typeface="Wingdings" panose="05000000000000000000" pitchFamily="2" charset="2"/>
              <a:buChar char="§"/>
            </a:pPr>
            <a:r>
              <a:rPr lang="en-US" altLang="en-US" sz="2600" b="1">
                <a:latin typeface="+mn-lt"/>
                <a:ea typeface="+mn-ea"/>
              </a:rPr>
              <a:t>Amount of Rain</a:t>
            </a:r>
            <a:endParaRPr lang="en-US" altLang="en-US" sz="2600" b="1">
              <a:latin typeface="+mn-lt"/>
              <a:ea typeface="Lato"/>
              <a:cs typeface="Lato"/>
            </a:endParaRPr>
          </a:p>
          <a:p>
            <a:pPr marL="457200" lvl="1" indent="0">
              <a:buNone/>
            </a:pPr>
            <a:r>
              <a:rPr lang="en-US" altLang="en-US" sz="2200">
                <a:solidFill>
                  <a:schemeClr val="tx2"/>
                </a:solidFill>
                <a:latin typeface="+mn-lt"/>
                <a:ea typeface="+mn-ea"/>
                <a:hlinkClick r:id="rId3">
                  <a:extLst>
                    <a:ext uri="{A12FA001-AC4F-418D-AE19-62706E023703}">
                      <ahyp:hlinkClr xmlns:ahyp="http://schemas.microsoft.com/office/drawing/2018/hyperlinkcolor" val="tx"/>
                    </a:ext>
                  </a:extLst>
                </a:hlinkClick>
              </a:rPr>
              <a:t>www.cocorahs.org/</a:t>
            </a:r>
            <a:endParaRPr lang="en-US" altLang="en-US" sz="2200">
              <a:solidFill>
                <a:schemeClr val="tx2"/>
              </a:solidFill>
              <a:latin typeface="+mn-lt"/>
              <a:ea typeface="+mn-ea"/>
            </a:endParaRPr>
          </a:p>
          <a:p>
            <a:pPr marL="57150" indent="0">
              <a:buNone/>
            </a:pPr>
            <a:endParaRPr lang="en-US" altLang="en-US" sz="2000">
              <a:solidFill>
                <a:schemeClr val="tx2"/>
              </a:solidFill>
              <a:latin typeface="+mn-lt"/>
              <a:ea typeface="+mn-ea"/>
            </a:endParaRPr>
          </a:p>
          <a:p>
            <a:pPr marL="57150" indent="0">
              <a:buNone/>
            </a:pPr>
            <a:endParaRPr lang="en-US" altLang="en-US" sz="2600">
              <a:solidFill>
                <a:schemeClr val="tx2"/>
              </a:solidFill>
              <a:latin typeface="+mn-lt"/>
              <a:ea typeface="+mn-ea"/>
            </a:endParaRPr>
          </a:p>
          <a:p>
            <a:pPr marL="57150" indent="0">
              <a:buNone/>
            </a:pPr>
            <a:endParaRPr lang="en-US" altLang="en-US" sz="2600">
              <a:solidFill>
                <a:schemeClr val="tx2"/>
              </a:solidFill>
              <a:latin typeface="+mn-lt"/>
              <a:ea typeface="+mn-ea"/>
            </a:endParaRPr>
          </a:p>
          <a:p>
            <a:pPr marL="0" indent="0">
              <a:buNone/>
            </a:pPr>
            <a:endParaRPr lang="en-US" altLang="en-US" sz="2800">
              <a:solidFill>
                <a:srgbClr val="006496"/>
              </a:solidFill>
              <a:latin typeface="+mn-lt"/>
              <a:cs typeface="Lato"/>
            </a:endParaRPr>
          </a:p>
          <a:p>
            <a:pPr eaLnBrk="1" hangingPunct="1">
              <a:buFont typeface="Wingdings" panose="05000000000000000000" pitchFamily="2" charset="2"/>
              <a:buChar char="Ø"/>
            </a:pPr>
            <a:endParaRPr lang="en-US" altLang="en-US" sz="2800" b="1">
              <a:solidFill>
                <a:schemeClr val="accent5"/>
              </a:solidFill>
              <a:latin typeface="+mn-lt"/>
              <a:cs typeface="Lato"/>
            </a:endParaRPr>
          </a:p>
          <a:p>
            <a:pPr marL="0" indent="0" eaLnBrk="1" hangingPunct="1">
              <a:buNone/>
            </a:pPr>
            <a:endParaRPr lang="en-US" altLang="en-US" sz="2800">
              <a:solidFill>
                <a:schemeClr val="accent5"/>
              </a:solidFill>
              <a:latin typeface="+mn-lt"/>
              <a:cs typeface="Lato"/>
            </a:endParaRPr>
          </a:p>
        </p:txBody>
      </p:sp>
      <p:sp>
        <p:nvSpPr>
          <p:cNvPr id="2" name="TextBox 1">
            <a:extLst>
              <a:ext uri="{FF2B5EF4-FFF2-40B4-BE49-F238E27FC236}">
                <a16:creationId xmlns:a16="http://schemas.microsoft.com/office/drawing/2014/main" id="{0ABA0102-6CDA-92B6-B7AF-92E8306FE136}"/>
              </a:ext>
            </a:extLst>
          </p:cNvPr>
          <p:cNvSpPr txBox="1"/>
          <p:nvPr/>
        </p:nvSpPr>
        <p:spPr bwMode="auto">
          <a:xfrm>
            <a:off x="79269" y="2957052"/>
            <a:ext cx="4953000" cy="954107"/>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solidFill>
                  <a:srgbClr val="EC6820"/>
                </a:solidFill>
                <a:latin typeface="Lato"/>
                <a:cs typeface="Arial"/>
              </a:rPr>
              <a:t>**DO NOT sample during or after rain events**​</a:t>
            </a:r>
            <a:endParaRPr lang="en-US" sz="2800" b="1">
              <a:solidFill>
                <a:srgbClr val="EC6820"/>
              </a:solidFill>
              <a:latin typeface="Lato"/>
              <a:ea typeface="Lato"/>
              <a:cs typeface="Arial"/>
            </a:endParaRPr>
          </a:p>
        </p:txBody>
      </p:sp>
      <p:pic>
        <p:nvPicPr>
          <p:cNvPr id="3" name="Picture 2">
            <a:extLst>
              <a:ext uri="{FF2B5EF4-FFF2-40B4-BE49-F238E27FC236}">
                <a16:creationId xmlns:a16="http://schemas.microsoft.com/office/drawing/2014/main" id="{F66B2B08-5D08-92BF-4698-D81DD527F4AC}"/>
              </a:ext>
            </a:extLst>
          </p:cNvPr>
          <p:cNvPicPr>
            <a:picLocks noChangeAspect="1"/>
          </p:cNvPicPr>
          <p:nvPr/>
        </p:nvPicPr>
        <p:blipFill rotWithShape="1">
          <a:blip r:embed="rId4"/>
          <a:srcRect l="5761" t="2726" r="20576" b="70000"/>
          <a:stretch/>
        </p:blipFill>
        <p:spPr>
          <a:xfrm>
            <a:off x="2418744" y="4080425"/>
            <a:ext cx="3143342" cy="215772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12BF2EC-0494-8166-08C1-697581A49281}"/>
              </a:ext>
            </a:extLst>
          </p:cNvPr>
          <p:cNvPicPr>
            <a:picLocks noChangeAspect="1"/>
          </p:cNvPicPr>
          <p:nvPr/>
        </p:nvPicPr>
        <p:blipFill rotWithShape="1">
          <a:blip r:embed="rId4"/>
          <a:srcRect l="6743" t="58837" r="27984" b="5937"/>
          <a:stretch/>
        </p:blipFill>
        <p:spPr>
          <a:xfrm>
            <a:off x="5906878" y="3568258"/>
            <a:ext cx="2728555" cy="2709392"/>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49A345EF-84F4-2E78-7FE8-75D32323985B}"/>
              </a:ext>
            </a:extLst>
          </p:cNvPr>
          <p:cNvPicPr>
            <a:picLocks noChangeAspect="1"/>
          </p:cNvPicPr>
          <p:nvPr/>
        </p:nvPicPr>
        <p:blipFill>
          <a:blip r:embed="rId5"/>
          <a:stretch>
            <a:fillRect/>
          </a:stretch>
        </p:blipFill>
        <p:spPr>
          <a:xfrm>
            <a:off x="4992992" y="800435"/>
            <a:ext cx="4274570" cy="2707077"/>
          </a:xfrm>
          <a:prstGeom prst="rect">
            <a:avLst/>
          </a:prstGeom>
        </p:spPr>
      </p:pic>
    </p:spTree>
    <p:extLst>
      <p:ext uri="{BB962C8B-B14F-4D97-AF65-F5344CB8AC3E}">
        <p14:creationId xmlns:p14="http://schemas.microsoft.com/office/powerpoint/2010/main" val="3410168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D0DDD12A-0A3F-CE41-BFB4-59464AB799AA}"/>
              </a:ext>
            </a:extLst>
          </p:cNvPr>
          <p:cNvSpPr txBox="1">
            <a:spLocks/>
          </p:cNvSpPr>
          <p:nvPr/>
        </p:nvSpPr>
        <p:spPr bwMode="auto">
          <a:xfrm>
            <a:off x="304800" y="1019355"/>
            <a:ext cx="5045174" cy="6324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sz="2600">
                <a:solidFill>
                  <a:schemeClr val="tx2"/>
                </a:solidFill>
                <a:latin typeface="Lato"/>
                <a:ea typeface="Lato"/>
                <a:cs typeface="Lato"/>
              </a:rPr>
              <a:t>Tide Level</a:t>
            </a:r>
          </a:p>
          <a:p>
            <a:pPr lvl="1">
              <a:buClr>
                <a:schemeClr val="tx1"/>
              </a:buClr>
              <a:buFont typeface="Wingdings" panose="05000000000000000000" pitchFamily="2" charset="2"/>
              <a:buChar char="§"/>
            </a:pPr>
            <a:r>
              <a:rPr lang="en-US" sz="2200">
                <a:solidFill>
                  <a:schemeClr val="tx2"/>
                </a:solidFill>
                <a:latin typeface="Lato"/>
                <a:ea typeface="Lato"/>
                <a:cs typeface="Lato"/>
              </a:rPr>
              <a:t>Low</a:t>
            </a:r>
          </a:p>
          <a:p>
            <a:pPr lvl="1">
              <a:buClr>
                <a:schemeClr val="tx1"/>
              </a:buClr>
              <a:buFont typeface="Wingdings" panose="05000000000000000000" pitchFamily="2" charset="2"/>
              <a:buChar char="§"/>
            </a:pPr>
            <a:r>
              <a:rPr lang="en-US" sz="2200">
                <a:solidFill>
                  <a:schemeClr val="tx2"/>
                </a:solidFill>
                <a:latin typeface="Lato"/>
                <a:ea typeface="Lato"/>
                <a:cs typeface="Lato"/>
              </a:rPr>
              <a:t>Mid</a:t>
            </a:r>
          </a:p>
          <a:p>
            <a:pPr lvl="1">
              <a:buClr>
                <a:schemeClr val="tx1"/>
              </a:buClr>
              <a:buFont typeface="Wingdings" panose="05000000000000000000" pitchFamily="2" charset="2"/>
              <a:buChar char="§"/>
            </a:pPr>
            <a:r>
              <a:rPr lang="en-US" sz="2200">
                <a:solidFill>
                  <a:schemeClr val="tx2"/>
                </a:solidFill>
                <a:latin typeface="Lato"/>
                <a:ea typeface="Lato"/>
                <a:cs typeface="Lato"/>
              </a:rPr>
              <a:t>High</a:t>
            </a:r>
          </a:p>
          <a:p>
            <a:pPr marL="0" indent="0">
              <a:buClr>
                <a:schemeClr val="tx1"/>
              </a:buClr>
              <a:buNone/>
            </a:pPr>
            <a:endParaRPr lang="en-US">
              <a:solidFill>
                <a:schemeClr val="tx2"/>
              </a:solidFill>
            </a:endParaRPr>
          </a:p>
          <a:p>
            <a:pPr marL="0" indent="0">
              <a:buClr>
                <a:schemeClr val="tx1"/>
              </a:buClr>
              <a:buNone/>
            </a:pPr>
            <a:r>
              <a:rPr lang="en-US" sz="2600">
                <a:solidFill>
                  <a:schemeClr val="tx2"/>
                </a:solidFill>
                <a:latin typeface="Lato"/>
                <a:ea typeface="Lato"/>
                <a:cs typeface="Lato"/>
              </a:rPr>
              <a:t>Do not disturb the habitat – monitor from the </a:t>
            </a:r>
            <a:r>
              <a:rPr lang="en-US" sz="2600" b="1">
                <a:latin typeface="Lato"/>
                <a:ea typeface="Lato"/>
                <a:cs typeface="Lato"/>
              </a:rPr>
              <a:t>bank, dock, or boat.</a:t>
            </a:r>
          </a:p>
          <a:p>
            <a:pPr>
              <a:buClr>
                <a:schemeClr val="tx1"/>
              </a:buClr>
              <a:buFont typeface="Wingdings" panose="05000000000000000000" pitchFamily="2" charset="2"/>
              <a:buChar char="§"/>
            </a:pPr>
            <a:endParaRPr lang="en-US" sz="2800">
              <a:solidFill>
                <a:schemeClr val="tx2"/>
              </a:solidFill>
            </a:endParaRPr>
          </a:p>
        </p:txBody>
      </p:sp>
      <p:pic>
        <p:nvPicPr>
          <p:cNvPr id="6" name="Picture 5">
            <a:extLst>
              <a:ext uri="{FF2B5EF4-FFF2-40B4-BE49-F238E27FC236}">
                <a16:creationId xmlns:a16="http://schemas.microsoft.com/office/drawing/2014/main" id="{9C75A4AE-BAD9-6045-9C6E-1D3B0F26AB4D}"/>
              </a:ext>
            </a:extLst>
          </p:cNvPr>
          <p:cNvPicPr>
            <a:picLocks noChangeAspect="1"/>
          </p:cNvPicPr>
          <p:nvPr/>
        </p:nvPicPr>
        <p:blipFill>
          <a:blip r:embed="rId4"/>
          <a:stretch>
            <a:fillRect/>
          </a:stretch>
        </p:blipFill>
        <p:spPr>
          <a:xfrm>
            <a:off x="5349974" y="1613060"/>
            <a:ext cx="3413024" cy="1795158"/>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7E66D930-F9A3-634D-945E-C0E04CFEFDCE}"/>
              </a:ext>
            </a:extLst>
          </p:cNvPr>
          <p:cNvPicPr>
            <a:picLocks noChangeAspect="1"/>
          </p:cNvPicPr>
          <p:nvPr/>
        </p:nvPicPr>
        <p:blipFill>
          <a:blip r:embed="rId5"/>
          <a:stretch>
            <a:fillRect/>
          </a:stretch>
        </p:blipFill>
        <p:spPr>
          <a:xfrm>
            <a:off x="5382493" y="3649611"/>
            <a:ext cx="3413024" cy="1784987"/>
          </a:xfrm>
          <a:prstGeom prst="rect">
            <a:avLst/>
          </a:prstGeom>
          <a:ln>
            <a:noFill/>
          </a:ln>
          <a:effectLst>
            <a:outerShdw blurRad="292100" dist="139700" dir="2700000" algn="tl" rotWithShape="0">
              <a:srgbClr val="333333">
                <a:alpha val="65000"/>
              </a:srgbClr>
            </a:outerShdw>
          </a:effectLst>
        </p:spPr>
      </p:pic>
      <p:sp>
        <p:nvSpPr>
          <p:cNvPr id="10" name="Title 1">
            <a:extLst>
              <a:ext uri="{FF2B5EF4-FFF2-40B4-BE49-F238E27FC236}">
                <a16:creationId xmlns:a16="http://schemas.microsoft.com/office/drawing/2014/main" id="{4C4C7D4C-8926-471C-958C-EA3DB45CEF19}"/>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RECORDING SITE OBSERVATIONS</a:t>
            </a:r>
            <a:endParaRPr lang="en-US" sz="1800"/>
          </a:p>
        </p:txBody>
      </p:sp>
    </p:spTree>
    <p:extLst>
      <p:ext uri="{BB962C8B-B14F-4D97-AF65-F5344CB8AC3E}">
        <p14:creationId xmlns:p14="http://schemas.microsoft.com/office/powerpoint/2010/main" val="3550161160"/>
      </p:ext>
    </p:extLst>
  </p:cSld>
  <p:clrMapOvr>
    <a:masterClrMapping/>
  </p:clrMapOvr>
  <p:transition advClick="0"/>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78EC93-63B1-9B41-8875-28F91C5A389C}"/>
              </a:ext>
            </a:extLst>
          </p:cNvPr>
          <p:cNvSpPr>
            <a:spLocks noGrp="1"/>
          </p:cNvSpPr>
          <p:nvPr>
            <p:ph idx="1"/>
          </p:nvPr>
        </p:nvSpPr>
        <p:spPr>
          <a:xfrm>
            <a:off x="429986" y="899415"/>
            <a:ext cx="5486400" cy="3614738"/>
          </a:xfrm>
        </p:spPr>
        <p:txBody>
          <a:bodyPr/>
          <a:lstStyle/>
          <a:p>
            <a:pPr marL="0" indent="0">
              <a:buClr>
                <a:schemeClr val="tx1"/>
              </a:buClr>
              <a:buNone/>
            </a:pPr>
            <a:r>
              <a:rPr lang="en-US" sz="2600">
                <a:solidFill>
                  <a:srgbClr val="0070C0"/>
                </a:solidFill>
                <a:latin typeface="Lato"/>
                <a:ea typeface="Lato"/>
                <a:cs typeface="Lato"/>
              </a:rPr>
              <a:t>Water Conditions</a:t>
            </a:r>
          </a:p>
          <a:p>
            <a:pPr lvl="1">
              <a:buClr>
                <a:schemeClr val="tx1"/>
              </a:buClr>
              <a:buFont typeface="Wingdings" panose="05000000000000000000" pitchFamily="2" charset="2"/>
              <a:buChar char="§"/>
            </a:pPr>
            <a:r>
              <a:rPr lang="en-US" sz="2200">
                <a:solidFill>
                  <a:srgbClr val="0070C0"/>
                </a:solidFill>
                <a:latin typeface="Lato"/>
                <a:ea typeface="Lato"/>
                <a:cs typeface="Lato"/>
              </a:rPr>
              <a:t>Calm</a:t>
            </a:r>
          </a:p>
          <a:p>
            <a:pPr lvl="1">
              <a:buClr>
                <a:schemeClr val="tx1"/>
              </a:buClr>
              <a:buFont typeface="Wingdings" panose="05000000000000000000" pitchFamily="2" charset="2"/>
              <a:buChar char="§"/>
            </a:pPr>
            <a:r>
              <a:rPr lang="en-US" sz="2200">
                <a:solidFill>
                  <a:srgbClr val="0070C0"/>
                </a:solidFill>
                <a:latin typeface="Lato"/>
                <a:ea typeface="Lato"/>
                <a:cs typeface="Lato"/>
              </a:rPr>
              <a:t>Ripples</a:t>
            </a:r>
          </a:p>
          <a:p>
            <a:pPr lvl="1">
              <a:buClr>
                <a:schemeClr val="tx1"/>
              </a:buClr>
              <a:buFont typeface="Wingdings" panose="05000000000000000000" pitchFamily="2" charset="2"/>
              <a:buChar char="§"/>
            </a:pPr>
            <a:r>
              <a:rPr lang="en-US" sz="2200">
                <a:solidFill>
                  <a:srgbClr val="0070C0"/>
                </a:solidFill>
                <a:latin typeface="Lato"/>
                <a:ea typeface="Lato"/>
                <a:cs typeface="Lato"/>
              </a:rPr>
              <a:t>Waves</a:t>
            </a:r>
          </a:p>
          <a:p>
            <a:pPr lvl="1">
              <a:buClr>
                <a:schemeClr val="tx1"/>
              </a:buClr>
              <a:buFont typeface="Wingdings" panose="05000000000000000000" pitchFamily="2" charset="2"/>
              <a:buChar char="§"/>
            </a:pPr>
            <a:r>
              <a:rPr lang="en-US" sz="2200">
                <a:solidFill>
                  <a:srgbClr val="0070C0"/>
                </a:solidFill>
                <a:latin typeface="Lato"/>
                <a:ea typeface="Lato"/>
                <a:cs typeface="Lato"/>
              </a:rPr>
              <a:t>White Caps</a:t>
            </a:r>
          </a:p>
        </p:txBody>
      </p:sp>
      <p:pic>
        <p:nvPicPr>
          <p:cNvPr id="5122" name="Picture 2" descr="Photograph of Botany Bay Plantation WMA">
            <a:extLst>
              <a:ext uri="{FF2B5EF4-FFF2-40B4-BE49-F238E27FC236}">
                <a16:creationId xmlns:a16="http://schemas.microsoft.com/office/drawing/2014/main" id="{CCFA3086-9B17-0A49-A57B-CFAA808A1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93" y="3352800"/>
            <a:ext cx="4360861" cy="2180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124" name="Picture 4" descr="Explore a Salt Marsh with New Guide — SOUTH CAROLINA COASTAL RESOURCES">
            <a:extLst>
              <a:ext uri="{FF2B5EF4-FFF2-40B4-BE49-F238E27FC236}">
                <a16:creationId xmlns:a16="http://schemas.microsoft.com/office/drawing/2014/main" id="{3C187CED-06E4-BA41-B082-0E41C66018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59744" y="1828800"/>
            <a:ext cx="2971800" cy="3714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05B6C2D6-6BCE-4BD7-A957-E2F49440C919}"/>
              </a:ext>
            </a:extLst>
          </p:cNvPr>
          <p:cNvSpPr txBox="1">
            <a:spLocks/>
          </p:cNvSpPr>
          <p:nvPr/>
        </p:nvSpPr>
        <p:spPr bwMode="auto">
          <a:xfrm>
            <a:off x="82062" y="-1378"/>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endParaRPr lang="en-US" sz="1800"/>
          </a:p>
        </p:txBody>
      </p:sp>
      <p:sp>
        <p:nvSpPr>
          <p:cNvPr id="4" name="Title 1">
            <a:extLst>
              <a:ext uri="{FF2B5EF4-FFF2-40B4-BE49-F238E27FC236}">
                <a16:creationId xmlns:a16="http://schemas.microsoft.com/office/drawing/2014/main" id="{08113D2E-E7A7-F404-590D-6DF8C331EB96}"/>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RECORDING SITE OBSERVATIONS</a:t>
            </a:r>
            <a:endParaRPr lang="en-US" sz="1800"/>
          </a:p>
        </p:txBody>
      </p:sp>
    </p:spTree>
    <p:extLst>
      <p:ext uri="{BB962C8B-B14F-4D97-AF65-F5344CB8AC3E}">
        <p14:creationId xmlns:p14="http://schemas.microsoft.com/office/powerpoint/2010/main" val="1034725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53199" y="-158409"/>
            <a:ext cx="9395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RECORDING SITE OBSERVATIONS</a:t>
            </a:r>
          </a:p>
        </p:txBody>
      </p:sp>
      <p:sp>
        <p:nvSpPr>
          <p:cNvPr id="10244" name="TextBox 1"/>
          <p:cNvSpPr txBox="1">
            <a:spLocks noChangeArrowheads="1"/>
          </p:cNvSpPr>
          <p:nvPr/>
        </p:nvSpPr>
        <p:spPr bwMode="auto">
          <a:xfrm>
            <a:off x="302046" y="1227685"/>
            <a:ext cx="22254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indent="0">
              <a:buNone/>
            </a:pPr>
            <a:r>
              <a:rPr lang="en-US" altLang="en-US" sz="2600">
                <a:solidFill>
                  <a:schemeClr val="accent5"/>
                </a:solidFill>
                <a:latin typeface="+mn-lt"/>
                <a:ea typeface="MS PGothic"/>
              </a:rPr>
              <a:t>Water </a:t>
            </a:r>
            <a:r>
              <a:rPr lang="en-US" altLang="en-US" sz="2600" b="1">
                <a:latin typeface="Lato"/>
                <a:ea typeface="MS PGothic"/>
                <a:cs typeface="Lato"/>
              </a:rPr>
              <a:t>Color</a:t>
            </a:r>
            <a:endParaRPr lang="en-US" altLang="en-US" sz="2600" b="1">
              <a:latin typeface="+mn-lt"/>
              <a:ea typeface="MS PGothic"/>
              <a:cs typeface="Lato"/>
            </a:endParaRPr>
          </a:p>
        </p:txBody>
      </p:sp>
      <p:pic>
        <p:nvPicPr>
          <p:cNvPr id="6" name="Picture 5">
            <a:extLst>
              <a:ext uri="{FF2B5EF4-FFF2-40B4-BE49-F238E27FC236}">
                <a16:creationId xmlns:a16="http://schemas.microsoft.com/office/drawing/2014/main" id="{EFB8A0C2-E109-1190-172F-44B3E7FEC8EE}"/>
              </a:ext>
            </a:extLst>
          </p:cNvPr>
          <p:cNvPicPr>
            <a:picLocks noChangeAspect="1"/>
          </p:cNvPicPr>
          <p:nvPr/>
        </p:nvPicPr>
        <p:blipFill>
          <a:blip r:embed="rId3"/>
          <a:stretch>
            <a:fillRect/>
          </a:stretch>
        </p:blipFill>
        <p:spPr>
          <a:xfrm>
            <a:off x="6375080" y="1925126"/>
            <a:ext cx="2297587" cy="3022260"/>
          </a:xfrm>
          <a:prstGeom prst="rect">
            <a:avLst/>
          </a:prstGeom>
        </p:spPr>
      </p:pic>
      <p:sp>
        <p:nvSpPr>
          <p:cNvPr id="15" name="TextBox 14">
            <a:extLst>
              <a:ext uri="{FF2B5EF4-FFF2-40B4-BE49-F238E27FC236}">
                <a16:creationId xmlns:a16="http://schemas.microsoft.com/office/drawing/2014/main" id="{3FBA37C0-F4EB-2831-3D68-B99B6E1448B4}"/>
              </a:ext>
            </a:extLst>
          </p:cNvPr>
          <p:cNvSpPr txBox="1"/>
          <p:nvPr/>
        </p:nvSpPr>
        <p:spPr bwMode="auto">
          <a:xfrm>
            <a:off x="269843" y="5122185"/>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No Color/Clear</a:t>
            </a:r>
          </a:p>
        </p:txBody>
      </p:sp>
      <p:sp>
        <p:nvSpPr>
          <p:cNvPr id="17" name="TextBox 16">
            <a:extLst>
              <a:ext uri="{FF2B5EF4-FFF2-40B4-BE49-F238E27FC236}">
                <a16:creationId xmlns:a16="http://schemas.microsoft.com/office/drawing/2014/main" id="{CABCAC64-9B8C-7F63-55D9-45FED4449A59}"/>
              </a:ext>
            </a:extLst>
          </p:cNvPr>
          <p:cNvSpPr txBox="1"/>
          <p:nvPr/>
        </p:nvSpPr>
        <p:spPr bwMode="auto">
          <a:xfrm>
            <a:off x="6439973" y="5130115"/>
            <a:ext cx="2087873"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Tannic</a:t>
            </a:r>
          </a:p>
        </p:txBody>
      </p:sp>
      <p:sp>
        <p:nvSpPr>
          <p:cNvPr id="18" name="TextBox 17">
            <a:extLst>
              <a:ext uri="{FF2B5EF4-FFF2-40B4-BE49-F238E27FC236}">
                <a16:creationId xmlns:a16="http://schemas.microsoft.com/office/drawing/2014/main" id="{D8ED785D-2057-803E-465C-38DC2F77BF0E}"/>
              </a:ext>
            </a:extLst>
          </p:cNvPr>
          <p:cNvSpPr txBox="1"/>
          <p:nvPr/>
        </p:nvSpPr>
        <p:spPr bwMode="auto">
          <a:xfrm>
            <a:off x="4898225" y="6079235"/>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Milky/White</a:t>
            </a:r>
          </a:p>
        </p:txBody>
      </p:sp>
      <p:sp>
        <p:nvSpPr>
          <p:cNvPr id="19" name="TextBox 18">
            <a:extLst>
              <a:ext uri="{FF2B5EF4-FFF2-40B4-BE49-F238E27FC236}">
                <a16:creationId xmlns:a16="http://schemas.microsoft.com/office/drawing/2014/main" id="{99EE66D7-A168-A4D5-00AC-5E1234339050}"/>
              </a:ext>
            </a:extLst>
          </p:cNvPr>
          <p:cNvSpPr txBox="1"/>
          <p:nvPr/>
        </p:nvSpPr>
        <p:spPr bwMode="auto">
          <a:xfrm>
            <a:off x="3383496" y="5137313"/>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Green</a:t>
            </a:r>
          </a:p>
        </p:txBody>
      </p:sp>
      <p:sp>
        <p:nvSpPr>
          <p:cNvPr id="20" name="TextBox 19">
            <a:extLst>
              <a:ext uri="{FF2B5EF4-FFF2-40B4-BE49-F238E27FC236}">
                <a16:creationId xmlns:a16="http://schemas.microsoft.com/office/drawing/2014/main" id="{EFA74C24-D7E6-EFD3-5105-2DAF8EC94F75}"/>
              </a:ext>
            </a:extLst>
          </p:cNvPr>
          <p:cNvSpPr txBox="1"/>
          <p:nvPr/>
        </p:nvSpPr>
        <p:spPr bwMode="auto">
          <a:xfrm>
            <a:off x="2236735" y="6079386"/>
            <a:ext cx="2297937"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Brown/Muddy</a:t>
            </a:r>
          </a:p>
        </p:txBody>
      </p:sp>
      <p:pic>
        <p:nvPicPr>
          <p:cNvPr id="2" name="Picture 1" descr="image">
            <a:extLst>
              <a:ext uri="{FF2B5EF4-FFF2-40B4-BE49-F238E27FC236}">
                <a16:creationId xmlns:a16="http://schemas.microsoft.com/office/drawing/2014/main" id="{6B71D900-5850-4255-79AB-56B6353876C2}"/>
              </a:ext>
            </a:extLst>
          </p:cNvPr>
          <p:cNvPicPr>
            <a:picLocks noChangeAspect="1"/>
          </p:cNvPicPr>
          <p:nvPr/>
        </p:nvPicPr>
        <p:blipFill rotWithShape="1">
          <a:blip r:embed="rId4"/>
          <a:srcRect l="30617" r="25079" b="-568"/>
          <a:stretch/>
        </p:blipFill>
        <p:spPr>
          <a:xfrm>
            <a:off x="301510" y="1948405"/>
            <a:ext cx="2372495" cy="3005799"/>
          </a:xfrm>
          <a:prstGeom prst="rect">
            <a:avLst/>
          </a:prstGeom>
        </p:spPr>
      </p:pic>
      <p:pic>
        <p:nvPicPr>
          <p:cNvPr id="4" name="Picture 3">
            <a:extLst>
              <a:ext uri="{FF2B5EF4-FFF2-40B4-BE49-F238E27FC236}">
                <a16:creationId xmlns:a16="http://schemas.microsoft.com/office/drawing/2014/main" id="{73B5CF64-AAFF-576A-E78A-05681B990E50}"/>
              </a:ext>
            </a:extLst>
          </p:cNvPr>
          <p:cNvPicPr>
            <a:picLocks noChangeAspect="1"/>
          </p:cNvPicPr>
          <p:nvPr/>
        </p:nvPicPr>
        <p:blipFill>
          <a:blip r:embed="rId5"/>
          <a:stretch>
            <a:fillRect/>
          </a:stretch>
        </p:blipFill>
        <p:spPr>
          <a:xfrm>
            <a:off x="3383453" y="1938130"/>
            <a:ext cx="2364671" cy="3006588"/>
          </a:xfrm>
          <a:prstGeom prst="rect">
            <a:avLst/>
          </a:prstGeom>
        </p:spPr>
      </p:pic>
    </p:spTree>
    <p:extLst>
      <p:ext uri="{BB962C8B-B14F-4D97-AF65-F5344CB8AC3E}">
        <p14:creationId xmlns:p14="http://schemas.microsoft.com/office/powerpoint/2010/main" val="7798179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081AE-8299-CDF9-4ACA-1EADC303CD0E}"/>
            </a:ext>
          </a:extLst>
        </p:cNvPr>
        <p:cNvGrpSpPr/>
        <p:nvPr/>
      </p:nvGrpSpPr>
      <p:grpSpPr>
        <a:xfrm>
          <a:off x="0" y="0"/>
          <a:ext cx="0" cy="0"/>
          <a:chOff x="0" y="0"/>
          <a:chExt cx="0" cy="0"/>
        </a:xfrm>
      </p:grpSpPr>
      <p:sp>
        <p:nvSpPr>
          <p:cNvPr id="6148" name="Rectangle 4">
            <a:extLst>
              <a:ext uri="{FF2B5EF4-FFF2-40B4-BE49-F238E27FC236}">
                <a16:creationId xmlns:a16="http://schemas.microsoft.com/office/drawing/2014/main" id="{700C06DD-AB0C-1FFE-89A7-75276314B2A5}"/>
              </a:ext>
            </a:extLst>
          </p:cNvPr>
          <p:cNvSpPr>
            <a:spLocks noChangeArrowheads="1"/>
          </p:cNvSpPr>
          <p:nvPr/>
        </p:nvSpPr>
        <p:spPr bwMode="auto">
          <a:xfrm>
            <a:off x="53199" y="-158409"/>
            <a:ext cx="9395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RECORDING SITE OBSERVATIONS</a:t>
            </a:r>
          </a:p>
        </p:txBody>
      </p:sp>
      <p:sp>
        <p:nvSpPr>
          <p:cNvPr id="10244" name="TextBox 1">
            <a:extLst>
              <a:ext uri="{FF2B5EF4-FFF2-40B4-BE49-F238E27FC236}">
                <a16:creationId xmlns:a16="http://schemas.microsoft.com/office/drawing/2014/main" id="{7F9F7884-F4C5-AD28-0393-E8A9122641D0}"/>
              </a:ext>
            </a:extLst>
          </p:cNvPr>
          <p:cNvSpPr txBox="1">
            <a:spLocks noChangeArrowheads="1"/>
          </p:cNvSpPr>
          <p:nvPr/>
        </p:nvSpPr>
        <p:spPr bwMode="auto">
          <a:xfrm>
            <a:off x="264278" y="1020038"/>
            <a:ext cx="34073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indent="0">
              <a:buNone/>
            </a:pPr>
            <a:r>
              <a:rPr lang="en-US" altLang="en-US" sz="2600">
                <a:solidFill>
                  <a:schemeClr val="accent5"/>
                </a:solidFill>
                <a:latin typeface="+mn-lt"/>
                <a:ea typeface="MS PGothic"/>
                <a:cs typeface="Lato"/>
              </a:rPr>
              <a:t>Water Color - Other</a:t>
            </a:r>
            <a:endParaRPr lang="en-US" altLang="en-US" sz="2600">
              <a:solidFill>
                <a:schemeClr val="accent5"/>
              </a:solidFill>
              <a:latin typeface="+mn-lt"/>
              <a:cs typeface="Lato"/>
            </a:endParaRPr>
          </a:p>
        </p:txBody>
      </p:sp>
      <p:pic>
        <p:nvPicPr>
          <p:cNvPr id="2" name="Picture 1">
            <a:extLst>
              <a:ext uri="{FF2B5EF4-FFF2-40B4-BE49-F238E27FC236}">
                <a16:creationId xmlns:a16="http://schemas.microsoft.com/office/drawing/2014/main" id="{D5CB2C20-8103-590F-581C-B42B2BB8B4DD}"/>
              </a:ext>
            </a:extLst>
          </p:cNvPr>
          <p:cNvPicPr>
            <a:picLocks noChangeAspect="1"/>
          </p:cNvPicPr>
          <p:nvPr/>
        </p:nvPicPr>
        <p:blipFill>
          <a:blip r:embed="rId3"/>
          <a:stretch>
            <a:fillRect/>
          </a:stretch>
        </p:blipFill>
        <p:spPr>
          <a:xfrm>
            <a:off x="692059" y="2129470"/>
            <a:ext cx="2273606" cy="305660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698B490-5027-80F1-2F2D-B0B4075265D7}"/>
              </a:ext>
            </a:extLst>
          </p:cNvPr>
          <p:cNvPicPr>
            <a:picLocks noChangeAspect="1"/>
          </p:cNvPicPr>
          <p:nvPr/>
        </p:nvPicPr>
        <p:blipFill>
          <a:blip r:embed="rId4"/>
          <a:stretch>
            <a:fillRect/>
          </a:stretch>
        </p:blipFill>
        <p:spPr>
          <a:xfrm>
            <a:off x="5249872" y="1022250"/>
            <a:ext cx="3635500" cy="2636420"/>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72A7F1C0-29E9-6DDD-0E9A-D94BB8BB28C9}"/>
              </a:ext>
            </a:extLst>
          </p:cNvPr>
          <p:cNvSpPr txBox="1"/>
          <p:nvPr/>
        </p:nvSpPr>
        <p:spPr bwMode="auto">
          <a:xfrm>
            <a:off x="4333780" y="2130352"/>
            <a:ext cx="829242"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latin typeface="Lato"/>
                <a:ea typeface="Lato Light"/>
                <a:cs typeface="Lato Light"/>
              </a:rPr>
              <a:t>Blue</a:t>
            </a:r>
            <a:endParaRPr lang="en-US">
              <a:solidFill>
                <a:srgbClr val="FF0000"/>
              </a:solidFill>
              <a:ea typeface="Lato Light"/>
              <a:cs typeface="Lato Light"/>
            </a:endParaRPr>
          </a:p>
        </p:txBody>
      </p:sp>
      <p:sp>
        <p:nvSpPr>
          <p:cNvPr id="14" name="TextBox 13">
            <a:extLst>
              <a:ext uri="{FF2B5EF4-FFF2-40B4-BE49-F238E27FC236}">
                <a16:creationId xmlns:a16="http://schemas.microsoft.com/office/drawing/2014/main" id="{C31E559E-48E0-EF5E-2E76-1037E514AB9E}"/>
              </a:ext>
            </a:extLst>
          </p:cNvPr>
          <p:cNvSpPr txBox="1"/>
          <p:nvPr/>
        </p:nvSpPr>
        <p:spPr bwMode="auto">
          <a:xfrm>
            <a:off x="2611407" y="3391549"/>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Black</a:t>
            </a:r>
          </a:p>
        </p:txBody>
      </p:sp>
      <p:sp>
        <p:nvSpPr>
          <p:cNvPr id="15" name="TextBox 14">
            <a:extLst>
              <a:ext uri="{FF2B5EF4-FFF2-40B4-BE49-F238E27FC236}">
                <a16:creationId xmlns:a16="http://schemas.microsoft.com/office/drawing/2014/main" id="{BE3A0D2C-0D8D-D57C-0B50-F405271560F3}"/>
              </a:ext>
            </a:extLst>
          </p:cNvPr>
          <p:cNvSpPr txBox="1"/>
          <p:nvPr/>
        </p:nvSpPr>
        <p:spPr bwMode="auto">
          <a:xfrm>
            <a:off x="3672122" y="5424047"/>
            <a:ext cx="151629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rgbClr val="FF0000"/>
                </a:solidFill>
                <a:ea typeface="Lato Light"/>
                <a:cs typeface="Lato Light"/>
              </a:rPr>
              <a:t>Red/Orange</a:t>
            </a:r>
          </a:p>
        </p:txBody>
      </p:sp>
      <p:pic>
        <p:nvPicPr>
          <p:cNvPr id="3" name="Picture 2">
            <a:extLst>
              <a:ext uri="{FF2B5EF4-FFF2-40B4-BE49-F238E27FC236}">
                <a16:creationId xmlns:a16="http://schemas.microsoft.com/office/drawing/2014/main" id="{8648B932-4435-7B48-F1EF-C1D2BF43CAE8}"/>
              </a:ext>
            </a:extLst>
          </p:cNvPr>
          <p:cNvPicPr>
            <a:picLocks noChangeAspect="1"/>
          </p:cNvPicPr>
          <p:nvPr/>
        </p:nvPicPr>
        <p:blipFill>
          <a:blip r:embed="rId5"/>
          <a:stretch>
            <a:fillRect/>
          </a:stretch>
        </p:blipFill>
        <p:spPr>
          <a:xfrm>
            <a:off x="5255172" y="4225979"/>
            <a:ext cx="3626069" cy="2321144"/>
          </a:xfrm>
          <a:prstGeom prst="rect">
            <a:avLst/>
          </a:prstGeom>
        </p:spPr>
      </p:pic>
    </p:spTree>
    <p:extLst>
      <p:ext uri="{BB962C8B-B14F-4D97-AF65-F5344CB8AC3E}">
        <p14:creationId xmlns:p14="http://schemas.microsoft.com/office/powerpoint/2010/main" val="2507792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2E244-C145-F779-F97A-9B83784D6848}"/>
            </a:ext>
          </a:extLst>
        </p:cNvPr>
        <p:cNvGrpSpPr/>
        <p:nvPr/>
      </p:nvGrpSpPr>
      <p:grpSpPr>
        <a:xfrm>
          <a:off x="0" y="0"/>
          <a:ext cx="0" cy="0"/>
          <a:chOff x="0" y="0"/>
          <a:chExt cx="0" cy="0"/>
        </a:xfrm>
      </p:grpSpPr>
      <p:sp>
        <p:nvSpPr>
          <p:cNvPr id="6148" name="Rectangle 4">
            <a:extLst>
              <a:ext uri="{FF2B5EF4-FFF2-40B4-BE49-F238E27FC236}">
                <a16:creationId xmlns:a16="http://schemas.microsoft.com/office/drawing/2014/main" id="{A0659573-18EA-DFBC-BC00-6C1CAAF06F87}"/>
              </a:ext>
            </a:extLst>
          </p:cNvPr>
          <p:cNvSpPr>
            <a:spLocks noChangeArrowheads="1"/>
          </p:cNvSpPr>
          <p:nvPr/>
        </p:nvSpPr>
        <p:spPr bwMode="auto">
          <a:xfrm>
            <a:off x="53199" y="-158409"/>
            <a:ext cx="93956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RECORDING SITE OBSERVATIONS</a:t>
            </a:r>
          </a:p>
        </p:txBody>
      </p:sp>
      <p:pic>
        <p:nvPicPr>
          <p:cNvPr id="7" name="Picture 6">
            <a:extLst>
              <a:ext uri="{FF2B5EF4-FFF2-40B4-BE49-F238E27FC236}">
                <a16:creationId xmlns:a16="http://schemas.microsoft.com/office/drawing/2014/main" id="{EFDED2B6-C239-C1B5-6DB8-4CE63A07A0CF}"/>
              </a:ext>
            </a:extLst>
          </p:cNvPr>
          <p:cNvPicPr>
            <a:picLocks noChangeAspect="1"/>
          </p:cNvPicPr>
          <p:nvPr/>
        </p:nvPicPr>
        <p:blipFill>
          <a:blip r:embed="rId3"/>
          <a:stretch>
            <a:fillRect/>
          </a:stretch>
        </p:blipFill>
        <p:spPr>
          <a:xfrm>
            <a:off x="4944380" y="1017652"/>
            <a:ext cx="3501333" cy="2633377"/>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0E3F6CB6-7727-5883-1B7F-1BFCD466099A}"/>
              </a:ext>
            </a:extLst>
          </p:cNvPr>
          <p:cNvSpPr txBox="1"/>
          <p:nvPr/>
        </p:nvSpPr>
        <p:spPr bwMode="auto">
          <a:xfrm>
            <a:off x="1802907" y="4940302"/>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ea typeface="Lato Light"/>
                <a:cs typeface="Lato Light"/>
              </a:rPr>
              <a:t>Foam</a:t>
            </a:r>
            <a:endParaRPr lang="en-US">
              <a:ea typeface="Lato"/>
              <a:cs typeface="Lato"/>
            </a:endParaRPr>
          </a:p>
        </p:txBody>
      </p:sp>
      <p:sp>
        <p:nvSpPr>
          <p:cNvPr id="17" name="TextBox 16">
            <a:extLst>
              <a:ext uri="{FF2B5EF4-FFF2-40B4-BE49-F238E27FC236}">
                <a16:creationId xmlns:a16="http://schemas.microsoft.com/office/drawing/2014/main" id="{91D49EAF-BD5A-467B-6B41-85B389883C05}"/>
              </a:ext>
            </a:extLst>
          </p:cNvPr>
          <p:cNvSpPr txBox="1"/>
          <p:nvPr/>
        </p:nvSpPr>
        <p:spPr bwMode="auto">
          <a:xfrm>
            <a:off x="3190020" y="1254129"/>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rgbClr val="FF0000"/>
                </a:solidFill>
                <a:ea typeface="Lato Light"/>
                <a:cs typeface="Lato Light"/>
              </a:rPr>
              <a:t>Oily Sheen</a:t>
            </a:r>
          </a:p>
        </p:txBody>
      </p:sp>
      <p:sp>
        <p:nvSpPr>
          <p:cNvPr id="18" name="TextBox 17">
            <a:extLst>
              <a:ext uri="{FF2B5EF4-FFF2-40B4-BE49-F238E27FC236}">
                <a16:creationId xmlns:a16="http://schemas.microsoft.com/office/drawing/2014/main" id="{EB02DC68-36CB-5AF7-FDED-B414C0B8B549}"/>
              </a:ext>
            </a:extLst>
          </p:cNvPr>
          <p:cNvSpPr txBox="1"/>
          <p:nvPr/>
        </p:nvSpPr>
        <p:spPr bwMode="auto">
          <a:xfrm>
            <a:off x="3046997" y="6142431"/>
            <a:ext cx="1653701" cy="36933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solidFill>
                  <a:srgbClr val="FF0000"/>
                </a:solidFill>
                <a:ea typeface="Lato Light"/>
                <a:cs typeface="Lato Light"/>
              </a:rPr>
              <a:t>Algae</a:t>
            </a:r>
            <a:endParaRPr lang="en-US"/>
          </a:p>
        </p:txBody>
      </p:sp>
      <p:sp>
        <p:nvSpPr>
          <p:cNvPr id="3" name="TextBox 2">
            <a:extLst>
              <a:ext uri="{FF2B5EF4-FFF2-40B4-BE49-F238E27FC236}">
                <a16:creationId xmlns:a16="http://schemas.microsoft.com/office/drawing/2014/main" id="{DA18DE53-9C2D-5530-C172-40E01772A3D6}"/>
              </a:ext>
            </a:extLst>
          </p:cNvPr>
          <p:cNvSpPr txBox="1">
            <a:spLocks noChangeArrowheads="1"/>
          </p:cNvSpPr>
          <p:nvPr/>
        </p:nvSpPr>
        <p:spPr bwMode="auto">
          <a:xfrm>
            <a:off x="220303" y="1071150"/>
            <a:ext cx="34073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indent="0">
              <a:buNone/>
            </a:pPr>
            <a:r>
              <a:rPr lang="en-US" altLang="en-US" sz="2600">
                <a:solidFill>
                  <a:schemeClr val="accent5"/>
                </a:solidFill>
                <a:latin typeface="+mn-lt"/>
                <a:ea typeface="MS PGothic"/>
                <a:cs typeface="Lato"/>
              </a:rPr>
              <a:t>Water Surface</a:t>
            </a:r>
            <a:endParaRPr lang="en-US" altLang="en-US" sz="2600">
              <a:solidFill>
                <a:schemeClr val="accent5"/>
              </a:solidFill>
              <a:latin typeface="+mn-lt"/>
              <a:cs typeface="Lato"/>
            </a:endParaRPr>
          </a:p>
        </p:txBody>
      </p:sp>
      <p:pic>
        <p:nvPicPr>
          <p:cNvPr id="2" name="Picture 1">
            <a:extLst>
              <a:ext uri="{FF2B5EF4-FFF2-40B4-BE49-F238E27FC236}">
                <a16:creationId xmlns:a16="http://schemas.microsoft.com/office/drawing/2014/main" id="{C7A919AE-0186-4D8B-29BB-03001F4674BA}"/>
              </a:ext>
            </a:extLst>
          </p:cNvPr>
          <p:cNvPicPr>
            <a:picLocks noChangeAspect="1"/>
          </p:cNvPicPr>
          <p:nvPr/>
        </p:nvPicPr>
        <p:blipFill>
          <a:blip r:embed="rId4"/>
          <a:stretch>
            <a:fillRect/>
          </a:stretch>
        </p:blipFill>
        <p:spPr>
          <a:xfrm>
            <a:off x="4708866" y="4005481"/>
            <a:ext cx="4203623" cy="2912219"/>
          </a:xfrm>
          <a:prstGeom prst="rect">
            <a:avLst/>
          </a:prstGeom>
        </p:spPr>
      </p:pic>
      <p:pic>
        <p:nvPicPr>
          <p:cNvPr id="4" name="Picture 3">
            <a:extLst>
              <a:ext uri="{FF2B5EF4-FFF2-40B4-BE49-F238E27FC236}">
                <a16:creationId xmlns:a16="http://schemas.microsoft.com/office/drawing/2014/main" id="{34B55375-3EE0-D113-3BCE-C49EA5751A89}"/>
              </a:ext>
            </a:extLst>
          </p:cNvPr>
          <p:cNvPicPr>
            <a:picLocks noChangeAspect="1"/>
          </p:cNvPicPr>
          <p:nvPr/>
        </p:nvPicPr>
        <p:blipFill>
          <a:blip r:embed="rId5"/>
          <a:stretch>
            <a:fillRect/>
          </a:stretch>
        </p:blipFill>
        <p:spPr>
          <a:xfrm>
            <a:off x="92728" y="2340452"/>
            <a:ext cx="4479421" cy="2902652"/>
          </a:xfrm>
          <a:prstGeom prst="rect">
            <a:avLst/>
          </a:prstGeom>
        </p:spPr>
      </p:pic>
    </p:spTree>
    <p:extLst>
      <p:ext uri="{BB962C8B-B14F-4D97-AF65-F5344CB8AC3E}">
        <p14:creationId xmlns:p14="http://schemas.microsoft.com/office/powerpoint/2010/main" val="26945596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4"/>
          <p:cNvSpPr>
            <a:spLocks noChangeArrowheads="1"/>
          </p:cNvSpPr>
          <p:nvPr/>
        </p:nvSpPr>
        <p:spPr bwMode="auto">
          <a:xfrm>
            <a:off x="53199" y="-158409"/>
            <a:ext cx="96242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RECORDING SITE OBSERVATIONS</a:t>
            </a:r>
          </a:p>
        </p:txBody>
      </p:sp>
      <p:sp>
        <p:nvSpPr>
          <p:cNvPr id="5" name="TextBox 4">
            <a:extLst>
              <a:ext uri="{FF2B5EF4-FFF2-40B4-BE49-F238E27FC236}">
                <a16:creationId xmlns:a16="http://schemas.microsoft.com/office/drawing/2014/main" id="{9A4D8003-490E-E2D7-68B0-D71D23CB3017}"/>
              </a:ext>
            </a:extLst>
          </p:cNvPr>
          <p:cNvSpPr txBox="1">
            <a:spLocks noChangeArrowheads="1"/>
          </p:cNvSpPr>
          <p:nvPr/>
        </p:nvSpPr>
        <p:spPr bwMode="auto">
          <a:xfrm>
            <a:off x="238731" y="940412"/>
            <a:ext cx="340738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indent="0">
              <a:buNone/>
            </a:pPr>
            <a:r>
              <a:rPr lang="en-US" altLang="en-US" sz="2600">
                <a:solidFill>
                  <a:schemeClr val="accent5"/>
                </a:solidFill>
                <a:latin typeface="+mn-lt"/>
                <a:ea typeface="MS PGothic"/>
                <a:cs typeface="Lato"/>
              </a:rPr>
              <a:t>Water Odor</a:t>
            </a:r>
            <a:endParaRPr lang="en-US" sz="2600">
              <a:solidFill>
                <a:schemeClr val="accent5"/>
              </a:solidFill>
              <a:cs typeface="Times New Roman"/>
            </a:endParaRPr>
          </a:p>
        </p:txBody>
      </p:sp>
      <p:pic>
        <p:nvPicPr>
          <p:cNvPr id="7" name="Picture 6">
            <a:extLst>
              <a:ext uri="{FF2B5EF4-FFF2-40B4-BE49-F238E27FC236}">
                <a16:creationId xmlns:a16="http://schemas.microsoft.com/office/drawing/2014/main" id="{518AF571-5E03-C2BE-65CB-F2EA82637A28}"/>
              </a:ext>
            </a:extLst>
          </p:cNvPr>
          <p:cNvPicPr>
            <a:picLocks noChangeAspect="1"/>
          </p:cNvPicPr>
          <p:nvPr/>
        </p:nvPicPr>
        <p:blipFill rotWithShape="1">
          <a:blip r:embed="rId3"/>
          <a:srcRect l="5038" t="4644" r="5760" b="13622"/>
          <a:stretch/>
        </p:blipFill>
        <p:spPr>
          <a:xfrm>
            <a:off x="1639402" y="1673537"/>
            <a:ext cx="5862584" cy="398735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174568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D6C929A-E5EA-3742-AA62-3622430337B0}"/>
              </a:ext>
            </a:extLst>
          </p:cNvPr>
          <p:cNvSpPr>
            <a:spLocks noGrp="1"/>
          </p:cNvSpPr>
          <p:nvPr>
            <p:ph idx="1"/>
          </p:nvPr>
        </p:nvSpPr>
        <p:spPr>
          <a:xfrm>
            <a:off x="413580" y="1914065"/>
            <a:ext cx="8229600" cy="3614738"/>
          </a:xfrm>
        </p:spPr>
        <p:txBody>
          <a:bodyPr/>
          <a:lstStyle/>
          <a:p>
            <a:pPr marL="0" indent="0">
              <a:buNone/>
            </a:pPr>
            <a:r>
              <a:rPr lang="en-US" sz="2600">
                <a:solidFill>
                  <a:srgbClr val="0070C0"/>
                </a:solidFill>
                <a:latin typeface="Lato"/>
                <a:ea typeface="Lato"/>
                <a:cs typeface="Lato"/>
              </a:rPr>
              <a:t>Water Clarity</a:t>
            </a:r>
            <a:endParaRPr lang="en-US" sz="2600">
              <a:latin typeface="Lato"/>
              <a:ea typeface="Lato"/>
              <a:cs typeface="Lato"/>
            </a:endParaRPr>
          </a:p>
          <a:p>
            <a:pPr lvl="1">
              <a:buFont typeface="Wingdings"/>
              <a:buChar char="§"/>
            </a:pPr>
            <a:r>
              <a:rPr lang="en-US" sz="2200">
                <a:solidFill>
                  <a:srgbClr val="0070C0"/>
                </a:solidFill>
                <a:latin typeface="Lato"/>
                <a:ea typeface="Lato"/>
                <a:cs typeface="Lato"/>
              </a:rPr>
              <a:t>Clear</a:t>
            </a:r>
          </a:p>
          <a:p>
            <a:pPr lvl="1">
              <a:buFont typeface="Wingdings"/>
              <a:buChar char="§"/>
            </a:pPr>
            <a:r>
              <a:rPr lang="en-US" sz="2200">
                <a:solidFill>
                  <a:srgbClr val="0070C0"/>
                </a:solidFill>
                <a:latin typeface="Lato"/>
                <a:ea typeface="Lato"/>
                <a:cs typeface="Lato"/>
              </a:rPr>
              <a:t>Cloudy</a:t>
            </a:r>
          </a:p>
          <a:p>
            <a:pPr lvl="1">
              <a:buFont typeface="Wingdings"/>
              <a:buChar char="§"/>
            </a:pPr>
            <a:r>
              <a:rPr lang="en-US" sz="2200">
                <a:solidFill>
                  <a:srgbClr val="0070C0"/>
                </a:solidFill>
                <a:latin typeface="Lato"/>
                <a:ea typeface="Lato"/>
                <a:cs typeface="Lato"/>
              </a:rPr>
              <a:t>Opaque</a:t>
            </a:r>
          </a:p>
        </p:txBody>
      </p:sp>
      <p:sp>
        <p:nvSpPr>
          <p:cNvPr id="5" name="Title 1">
            <a:extLst>
              <a:ext uri="{FF2B5EF4-FFF2-40B4-BE49-F238E27FC236}">
                <a16:creationId xmlns:a16="http://schemas.microsoft.com/office/drawing/2014/main" id="{161EA719-0320-BE3D-4032-672215C4E14A}"/>
              </a:ext>
            </a:extLst>
          </p:cNvPr>
          <p:cNvSpPr txBox="1">
            <a:spLocks/>
          </p:cNvSpPr>
          <p:nvPr/>
        </p:nvSpPr>
        <p:spPr bwMode="auto">
          <a:xfrm>
            <a:off x="111369"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a:cs typeface="Arial"/>
              </a:rPr>
              <a:t>RECORDING SITE OBSERVATIONS</a:t>
            </a:r>
            <a:endParaRPr lang="en-US"/>
          </a:p>
        </p:txBody>
      </p:sp>
      <p:pic>
        <p:nvPicPr>
          <p:cNvPr id="4" name="Picture 3" descr="A plastic container with clear liquid&#10;&#10;Description automatically generated">
            <a:extLst>
              <a:ext uri="{FF2B5EF4-FFF2-40B4-BE49-F238E27FC236}">
                <a16:creationId xmlns:a16="http://schemas.microsoft.com/office/drawing/2014/main" id="{A2A2FF4A-2021-C213-0986-22BE22605A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3554647" y="1853075"/>
            <a:ext cx="5267330" cy="34630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61981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1B8E4B9-454A-3820-357A-93E559B13080}"/>
              </a:ext>
            </a:extLst>
          </p:cNvPr>
          <p:cNvSpPr>
            <a:spLocks noChangeArrowheads="1"/>
          </p:cNvSpPr>
          <p:nvPr/>
        </p:nvSpPr>
        <p:spPr bwMode="auto">
          <a:xfrm>
            <a:off x="53199" y="-158409"/>
            <a:ext cx="9624201" cy="954941"/>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shape">
                    <a:fillToRect l="50000" t="50000" r="50000" b="5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defRPr/>
            </a:pPr>
            <a:r>
              <a:rPr lang="en-US" altLang="en-US" sz="3600" b="1">
                <a:solidFill>
                  <a:schemeClr val="bg1"/>
                </a:solidFill>
                <a:latin typeface="Arial" panose="020B0604020202020204" pitchFamily="34" charset="0"/>
                <a:cs typeface="Arial" panose="020B0604020202020204" pitchFamily="34" charset="0"/>
              </a:rPr>
              <a:t>OTHER DATA FORM OBSERVATIONS</a:t>
            </a:r>
          </a:p>
        </p:txBody>
      </p:sp>
      <p:sp>
        <p:nvSpPr>
          <p:cNvPr id="4" name="TextBox 1">
            <a:extLst>
              <a:ext uri="{FF2B5EF4-FFF2-40B4-BE49-F238E27FC236}">
                <a16:creationId xmlns:a16="http://schemas.microsoft.com/office/drawing/2014/main" id="{C8C2E67B-B5A5-E817-B087-E591682DDC11}"/>
              </a:ext>
            </a:extLst>
          </p:cNvPr>
          <p:cNvSpPr txBox="1">
            <a:spLocks noChangeArrowheads="1"/>
          </p:cNvSpPr>
          <p:nvPr/>
        </p:nvSpPr>
        <p:spPr bwMode="auto">
          <a:xfrm>
            <a:off x="1183363" y="1984227"/>
            <a:ext cx="2548020" cy="3334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numCol="1" anchor="t">
            <a:spAutoFit/>
          </a:bodyPr>
          <a:lstStyle>
            <a:lvl1pPr marL="342900" indent="-342900">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0" indent="0" eaLnBrk="1" hangingPunct="1">
              <a:lnSpc>
                <a:spcPct val="150000"/>
              </a:lnSpc>
              <a:buNone/>
            </a:pPr>
            <a:r>
              <a:rPr lang="en-US" altLang="en-US" sz="2600" dirty="0">
                <a:solidFill>
                  <a:schemeClr val="tx2"/>
                </a:solidFill>
                <a:latin typeface="+mn-lt"/>
                <a:ea typeface="+mn-ea"/>
              </a:rPr>
              <a:t>Dumping</a:t>
            </a:r>
          </a:p>
          <a:p>
            <a:pPr marL="0" indent="0">
              <a:lnSpc>
                <a:spcPct val="150000"/>
              </a:lnSpc>
              <a:buClr>
                <a:schemeClr val="accent4"/>
              </a:buClr>
              <a:buSzPct val="150000"/>
              <a:buNone/>
            </a:pPr>
            <a:r>
              <a:rPr lang="en-US" altLang="en-US" sz="2600" b="1" dirty="0">
                <a:latin typeface="+mn-lt"/>
                <a:ea typeface="+mn-ea"/>
              </a:rPr>
              <a:t>Hazards</a:t>
            </a:r>
            <a:endParaRPr lang="en-US" altLang="en-US" sz="2600" b="1" dirty="0">
              <a:latin typeface="+mn-lt"/>
              <a:ea typeface="Lato"/>
              <a:cs typeface="Lato"/>
            </a:endParaRPr>
          </a:p>
          <a:p>
            <a:pPr marL="0" indent="0">
              <a:lnSpc>
                <a:spcPct val="150000"/>
              </a:lnSpc>
              <a:buClr>
                <a:schemeClr val="accent4"/>
              </a:buClr>
              <a:buSzPct val="150000"/>
              <a:buNone/>
            </a:pPr>
            <a:r>
              <a:rPr lang="en-US" altLang="en-US" sz="2600" dirty="0">
                <a:solidFill>
                  <a:schemeClr val="tx2"/>
                </a:solidFill>
                <a:latin typeface="+mn-lt"/>
                <a:ea typeface="+mn-ea"/>
              </a:rPr>
              <a:t>Security</a:t>
            </a:r>
            <a:endParaRPr lang="en-US" altLang="en-US" sz="2600" dirty="0">
              <a:solidFill>
                <a:schemeClr val="tx2"/>
              </a:solidFill>
              <a:latin typeface="+mn-lt"/>
              <a:ea typeface="Lato"/>
              <a:cs typeface="Lato"/>
            </a:endParaRPr>
          </a:p>
          <a:p>
            <a:pPr marL="0" indent="0">
              <a:lnSpc>
                <a:spcPct val="150000"/>
              </a:lnSpc>
              <a:buClr>
                <a:schemeClr val="accent4"/>
              </a:buClr>
              <a:buSzPct val="150000"/>
              <a:buNone/>
            </a:pPr>
            <a:r>
              <a:rPr lang="en-US" altLang="en-US" sz="2600" dirty="0">
                <a:solidFill>
                  <a:schemeClr val="tx2"/>
                </a:solidFill>
                <a:latin typeface="+mn-lt"/>
                <a:ea typeface="+mn-ea"/>
              </a:rPr>
              <a:t>Outfall Flow</a:t>
            </a:r>
            <a:endParaRPr lang="en-US" altLang="en-US" sz="2600" dirty="0">
              <a:solidFill>
                <a:schemeClr val="tx2"/>
              </a:solidFill>
              <a:latin typeface="+mn-lt"/>
              <a:ea typeface="Lato"/>
              <a:cs typeface="Lato"/>
            </a:endParaRPr>
          </a:p>
          <a:p>
            <a:pPr marL="0" indent="0">
              <a:lnSpc>
                <a:spcPct val="150000"/>
              </a:lnSpc>
              <a:buClr>
                <a:schemeClr val="accent4"/>
              </a:buClr>
              <a:buSzPct val="150000"/>
              <a:buNone/>
            </a:pPr>
            <a:endParaRPr lang="en-US" altLang="en-US" sz="2600" dirty="0">
              <a:solidFill>
                <a:schemeClr val="tx2"/>
              </a:solidFill>
              <a:latin typeface="+mn-lt"/>
              <a:ea typeface="Lato"/>
              <a:cs typeface="Lato"/>
            </a:endParaRPr>
          </a:p>
        </p:txBody>
      </p:sp>
      <p:pic>
        <p:nvPicPr>
          <p:cNvPr id="7" name="Picture 6">
            <a:extLst>
              <a:ext uri="{FF2B5EF4-FFF2-40B4-BE49-F238E27FC236}">
                <a16:creationId xmlns:a16="http://schemas.microsoft.com/office/drawing/2014/main" id="{FBF0596F-0072-4047-AAEB-C6F648E1FA75}"/>
              </a:ext>
            </a:extLst>
          </p:cNvPr>
          <p:cNvPicPr>
            <a:picLocks noChangeAspect="1"/>
          </p:cNvPicPr>
          <p:nvPr/>
        </p:nvPicPr>
        <p:blipFill>
          <a:blip r:embed="rId3"/>
          <a:stretch>
            <a:fillRect/>
          </a:stretch>
        </p:blipFill>
        <p:spPr>
          <a:xfrm>
            <a:off x="3973534" y="1165739"/>
            <a:ext cx="3478648" cy="2375138"/>
          </a:xfrm>
          <a:prstGeom prst="rect">
            <a:avLst/>
          </a:prstGeom>
          <a:ln>
            <a:noFill/>
          </a:ln>
          <a:effectLst>
            <a:outerShdw blurRad="292100" dist="139700" dir="2700000" algn="tl" rotWithShape="0">
              <a:srgbClr val="333333">
                <a:alpha val="65000"/>
              </a:srgbClr>
            </a:outerShdw>
          </a:effectLst>
        </p:spPr>
      </p:pic>
      <p:pic>
        <p:nvPicPr>
          <p:cNvPr id="8" name="Picture 7" descr="Image">
            <a:extLst>
              <a:ext uri="{FF2B5EF4-FFF2-40B4-BE49-F238E27FC236}">
                <a16:creationId xmlns:a16="http://schemas.microsoft.com/office/drawing/2014/main" id="{BD1C56E6-1D4B-F7D1-76B2-8F4814F851F6}"/>
              </a:ext>
            </a:extLst>
          </p:cNvPr>
          <p:cNvPicPr>
            <a:picLocks noChangeAspect="1"/>
          </p:cNvPicPr>
          <p:nvPr/>
        </p:nvPicPr>
        <p:blipFill rotWithShape="1">
          <a:blip r:embed="rId4"/>
          <a:srcRect l="-113" t="28076" b="20384"/>
          <a:stretch/>
        </p:blipFill>
        <p:spPr>
          <a:xfrm>
            <a:off x="3976851" y="3848913"/>
            <a:ext cx="3481658" cy="237438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89249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86308" y="858117"/>
            <a:ext cx="8786874" cy="1600200"/>
          </a:xfrm>
        </p:spPr>
        <p:txBody>
          <a:bodyPr/>
          <a:lstStyle/>
          <a:p>
            <a:pPr algn="ctr"/>
            <a:r>
              <a:rPr lang="en-US" sz="4400" b="1">
                <a:solidFill>
                  <a:schemeClr val="tx2"/>
                </a:solidFill>
                <a:latin typeface="+mn-lt"/>
                <a:cs typeface="Arial" panose="020B0604020202020204" pitchFamily="34" charset="0"/>
              </a:rPr>
              <a:t>SC Adopt-a-Stream Introduction</a:t>
            </a:r>
          </a:p>
        </p:txBody>
      </p:sp>
      <p:sp>
        <p:nvSpPr>
          <p:cNvPr id="2" name="Title 1">
            <a:extLst>
              <a:ext uri="{FF2B5EF4-FFF2-40B4-BE49-F238E27FC236}">
                <a16:creationId xmlns:a16="http://schemas.microsoft.com/office/drawing/2014/main" id="{97664A9C-1C52-5395-EE73-A2B97DCC0C30}"/>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CHAPTER 1</a:t>
            </a:r>
            <a:endParaRPr lang="en-US" sz="1800"/>
          </a:p>
        </p:txBody>
      </p:sp>
      <p:pic>
        <p:nvPicPr>
          <p:cNvPr id="6" name="Picture 5">
            <a:extLst>
              <a:ext uri="{FF2B5EF4-FFF2-40B4-BE49-F238E27FC236}">
                <a16:creationId xmlns:a16="http://schemas.microsoft.com/office/drawing/2014/main" id="{5519338A-1231-F760-FD90-10AF2F24DBFF}"/>
              </a:ext>
            </a:extLst>
          </p:cNvPr>
          <p:cNvPicPr>
            <a:picLocks noChangeAspect="1"/>
          </p:cNvPicPr>
          <p:nvPr/>
        </p:nvPicPr>
        <p:blipFill>
          <a:blip r:embed="rId3"/>
          <a:stretch>
            <a:fillRect/>
          </a:stretch>
        </p:blipFill>
        <p:spPr>
          <a:xfrm>
            <a:off x="2716858" y="1925053"/>
            <a:ext cx="3710285" cy="4812632"/>
          </a:xfrm>
          <a:prstGeom prst="rect">
            <a:avLst/>
          </a:prstGeom>
        </p:spPr>
      </p:pic>
    </p:spTree>
    <p:extLst>
      <p:ext uri="{BB962C8B-B14F-4D97-AF65-F5344CB8AC3E}">
        <p14:creationId xmlns:p14="http://schemas.microsoft.com/office/powerpoint/2010/main" val="738775647"/>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EF728D-5607-614E-A958-CE5866A8D47B}"/>
              </a:ext>
            </a:extLst>
          </p:cNvPr>
          <p:cNvSpPr>
            <a:spLocks noGrp="1"/>
          </p:cNvSpPr>
          <p:nvPr>
            <p:ph idx="1"/>
          </p:nvPr>
        </p:nvSpPr>
        <p:spPr>
          <a:xfrm>
            <a:off x="304800" y="1010478"/>
            <a:ext cx="5591464" cy="4495800"/>
          </a:xfrm>
        </p:spPr>
        <p:txBody>
          <a:bodyPr/>
          <a:lstStyle/>
          <a:p>
            <a:pPr>
              <a:buClr>
                <a:schemeClr val="tx1"/>
              </a:buClr>
              <a:buFont typeface="Wingdings" panose="05000000000000000000" pitchFamily="2" charset="2"/>
              <a:buChar char="§"/>
            </a:pPr>
            <a:r>
              <a:rPr lang="en-US" sz="2600">
                <a:solidFill>
                  <a:srgbClr val="0070C0"/>
                </a:solidFill>
                <a:latin typeface="Lato"/>
                <a:ea typeface="Lato"/>
                <a:cs typeface="Lato"/>
              </a:rPr>
              <a:t>Take 3 photos:</a:t>
            </a:r>
          </a:p>
          <a:p>
            <a:pPr lvl="1">
              <a:buClr>
                <a:schemeClr val="tx1"/>
              </a:buClr>
              <a:buFont typeface="Wingdings" panose="05000000000000000000" pitchFamily="2" charset="2"/>
              <a:buChar char="§"/>
            </a:pPr>
            <a:r>
              <a:rPr lang="en-US" sz="2200">
                <a:solidFill>
                  <a:srgbClr val="0070C0"/>
                </a:solidFill>
                <a:latin typeface="Lato"/>
                <a:ea typeface="Lato"/>
                <a:cs typeface="Lato"/>
              </a:rPr>
              <a:t>Upstream (inland)</a:t>
            </a:r>
          </a:p>
          <a:p>
            <a:pPr lvl="1">
              <a:buClr>
                <a:schemeClr val="tx1"/>
              </a:buClr>
              <a:buFont typeface="Wingdings" panose="05000000000000000000" pitchFamily="2" charset="2"/>
              <a:buChar char="§"/>
            </a:pPr>
            <a:r>
              <a:rPr lang="en-US" sz="2200">
                <a:solidFill>
                  <a:srgbClr val="0070C0"/>
                </a:solidFill>
                <a:latin typeface="Lato"/>
                <a:ea typeface="Lato"/>
                <a:cs typeface="Lato"/>
              </a:rPr>
              <a:t>Downstream (toward ocean) </a:t>
            </a:r>
            <a:endParaRPr lang="en-US" sz="2200">
              <a:solidFill>
                <a:srgbClr val="0070C0"/>
              </a:solidFill>
              <a:ea typeface="Lato"/>
              <a:cs typeface="Lato"/>
            </a:endParaRPr>
          </a:p>
          <a:p>
            <a:pPr lvl="1">
              <a:buClr>
                <a:schemeClr val="tx1"/>
              </a:buClr>
              <a:buFont typeface="Wingdings" panose="05000000000000000000" pitchFamily="2" charset="2"/>
              <a:buChar char="§"/>
            </a:pPr>
            <a:r>
              <a:rPr lang="en-US" sz="2200">
                <a:solidFill>
                  <a:srgbClr val="0070C0"/>
                </a:solidFill>
                <a:latin typeface="Lato"/>
                <a:ea typeface="Lato"/>
                <a:cs typeface="Lato"/>
              </a:rPr>
              <a:t>Water height</a:t>
            </a:r>
          </a:p>
          <a:p>
            <a:pPr>
              <a:buClr>
                <a:schemeClr val="tx1"/>
              </a:buClr>
              <a:buFont typeface="Wingdings" panose="05000000000000000000" pitchFamily="2" charset="2"/>
              <a:buChar char="§"/>
            </a:pPr>
            <a:r>
              <a:rPr lang="en-US" sz="2600">
                <a:solidFill>
                  <a:srgbClr val="0070C0"/>
                </a:solidFill>
                <a:latin typeface="Lato"/>
                <a:ea typeface="Lato"/>
                <a:cs typeface="Lato"/>
              </a:rPr>
              <a:t>Pick a location to stand every time</a:t>
            </a:r>
          </a:p>
          <a:p>
            <a:pPr lvl="1">
              <a:buClr>
                <a:schemeClr val="tx1"/>
              </a:buClr>
              <a:buFont typeface="Wingdings" panose="05000000000000000000" pitchFamily="2" charset="2"/>
              <a:buChar char="§"/>
            </a:pPr>
            <a:r>
              <a:rPr lang="en-US" sz="2200">
                <a:solidFill>
                  <a:srgbClr val="0070C0"/>
                </a:solidFill>
                <a:latin typeface="Lato"/>
                <a:ea typeface="Lato"/>
                <a:cs typeface="Lato"/>
              </a:rPr>
              <a:t>Make sure your view includes a fixed object (ex. piling)</a:t>
            </a:r>
          </a:p>
          <a:p>
            <a:pPr>
              <a:buClr>
                <a:schemeClr val="tx1"/>
              </a:buClr>
              <a:buFont typeface="Wingdings" panose="05000000000000000000" pitchFamily="2" charset="2"/>
              <a:buChar char="§"/>
            </a:pPr>
            <a:r>
              <a:rPr lang="en-US" sz="2600">
                <a:solidFill>
                  <a:srgbClr val="0070C0"/>
                </a:solidFill>
                <a:latin typeface="Lato"/>
                <a:ea typeface="Lato"/>
                <a:cs typeface="Lato"/>
              </a:rPr>
              <a:t>Other photos: Wildlife, pollution, smiling volunteers</a:t>
            </a:r>
          </a:p>
        </p:txBody>
      </p:sp>
      <p:pic>
        <p:nvPicPr>
          <p:cNvPr id="4" name="Content Placeholder 4">
            <a:extLst>
              <a:ext uri="{FF2B5EF4-FFF2-40B4-BE49-F238E27FC236}">
                <a16:creationId xmlns:a16="http://schemas.microsoft.com/office/drawing/2014/main" id="{806E580C-C17D-4B44-B0B2-29A4DFAB6C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817284" y="1010478"/>
            <a:ext cx="3022624" cy="4498790"/>
          </a:xfrm>
          <a:prstGeom prst="rect">
            <a:avLst/>
          </a:prstGeom>
          <a:ln>
            <a:noFill/>
          </a:ln>
          <a:effectLst>
            <a:outerShdw blurRad="292100" dist="139700" dir="2700000" algn="tl" rotWithShape="0">
              <a:srgbClr val="333333">
                <a:alpha val="65000"/>
              </a:srgbClr>
            </a:outerShdw>
          </a:effectLst>
        </p:spPr>
      </p:pic>
      <p:sp>
        <p:nvSpPr>
          <p:cNvPr id="6" name="Title 1">
            <a:extLst>
              <a:ext uri="{FF2B5EF4-FFF2-40B4-BE49-F238E27FC236}">
                <a16:creationId xmlns:a16="http://schemas.microsoft.com/office/drawing/2014/main" id="{03DD146E-6BDF-EBF2-32FD-CDC5BEF48438}"/>
              </a:ext>
            </a:extLst>
          </p:cNvPr>
          <p:cNvSpPr txBox="1">
            <a:spLocks/>
          </p:cNvSpPr>
          <p:nvPr/>
        </p:nvSpPr>
        <p:spPr bwMode="auto">
          <a:xfrm>
            <a:off x="111369"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PHOTOS = PRICELESS</a:t>
            </a:r>
            <a:endParaRPr lang="en-US" sz="1800"/>
          </a:p>
        </p:txBody>
      </p:sp>
      <p:sp>
        <p:nvSpPr>
          <p:cNvPr id="7" name="TextBox 6">
            <a:extLst>
              <a:ext uri="{FF2B5EF4-FFF2-40B4-BE49-F238E27FC236}">
                <a16:creationId xmlns:a16="http://schemas.microsoft.com/office/drawing/2014/main" id="{415930E6-98FC-B131-FA7E-7612B2406528}"/>
              </a:ext>
            </a:extLst>
          </p:cNvPr>
          <p:cNvSpPr txBox="1"/>
          <p:nvPr/>
        </p:nvSpPr>
        <p:spPr bwMode="auto">
          <a:xfrm>
            <a:off x="1675216" y="5118278"/>
            <a:ext cx="3864632" cy="892552"/>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rgbClr val="EC6820"/>
                </a:solidFill>
                <a:latin typeface="Lato"/>
              </a:rPr>
              <a:t>      Send more to scaas@dhec.sc.gov! </a:t>
            </a:r>
            <a:endParaRPr lang="en-US" sz="2600">
              <a:ea typeface="Lato"/>
              <a:cs typeface="Lato"/>
            </a:endParaRPr>
          </a:p>
        </p:txBody>
      </p:sp>
    </p:spTree>
    <p:extLst>
      <p:ext uri="{BB962C8B-B14F-4D97-AF65-F5344CB8AC3E}">
        <p14:creationId xmlns:p14="http://schemas.microsoft.com/office/powerpoint/2010/main" val="335935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35DD55-9EDC-FA41-A7DB-749485C3C65E}"/>
              </a:ext>
            </a:extLst>
          </p:cNvPr>
          <p:cNvSpPr>
            <a:spLocks noGrp="1"/>
          </p:cNvSpPr>
          <p:nvPr>
            <p:ph idx="1"/>
          </p:nvPr>
        </p:nvSpPr>
        <p:spPr>
          <a:xfrm>
            <a:off x="457200" y="1080199"/>
            <a:ext cx="8229600" cy="3614738"/>
          </a:xfrm>
        </p:spPr>
        <p:txBody>
          <a:bodyPr/>
          <a:lstStyle/>
          <a:p>
            <a:pPr marL="0" indent="0">
              <a:buClr>
                <a:schemeClr val="tx1"/>
              </a:buClr>
              <a:buNone/>
            </a:pPr>
            <a:r>
              <a:rPr lang="en-US" sz="2600">
                <a:solidFill>
                  <a:srgbClr val="0070C0"/>
                </a:solidFill>
                <a:latin typeface="Lato"/>
                <a:ea typeface="Lato"/>
                <a:cs typeface="Lato"/>
              </a:rPr>
              <a:t>Wetland Condition/Appearance</a:t>
            </a:r>
          </a:p>
          <a:p>
            <a:pPr marL="0" indent="0">
              <a:buNone/>
            </a:pPr>
            <a:endParaRPr lang="en-US"/>
          </a:p>
        </p:txBody>
      </p:sp>
      <p:pic>
        <p:nvPicPr>
          <p:cNvPr id="2051" name="Picture 3" descr="page34image3837824">
            <a:extLst>
              <a:ext uri="{FF2B5EF4-FFF2-40B4-BE49-F238E27FC236}">
                <a16:creationId xmlns:a16="http://schemas.microsoft.com/office/drawing/2014/main" id="{5992C98B-41C1-C24C-A407-0AD6B6E268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38978"/>
            <a:ext cx="4038432" cy="3049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page34image3876800">
            <a:extLst>
              <a:ext uri="{FF2B5EF4-FFF2-40B4-BE49-F238E27FC236}">
                <a16:creationId xmlns:a16="http://schemas.microsoft.com/office/drawing/2014/main" id="{F8ED226C-C2C6-6D48-967C-F5428D4388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986" y="1904071"/>
            <a:ext cx="4038432" cy="3049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1">
            <a:extLst>
              <a:ext uri="{FF2B5EF4-FFF2-40B4-BE49-F238E27FC236}">
                <a16:creationId xmlns:a16="http://schemas.microsoft.com/office/drawing/2014/main" id="{F9F3E5C4-21BE-470A-99E8-1613374AE86C}"/>
              </a:ext>
            </a:extLst>
          </p:cNvPr>
          <p:cNvSpPr txBox="1">
            <a:spLocks/>
          </p:cNvSpPr>
          <p:nvPr/>
        </p:nvSpPr>
        <p:spPr bwMode="auto">
          <a:xfrm>
            <a:off x="15240" y="44448"/>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HABITAT ASSESSMENT</a:t>
            </a:r>
            <a:endParaRPr lang="en-US" sz="1800"/>
          </a:p>
        </p:txBody>
      </p:sp>
    </p:spTree>
    <p:extLst>
      <p:ext uri="{BB962C8B-B14F-4D97-AF65-F5344CB8AC3E}">
        <p14:creationId xmlns:p14="http://schemas.microsoft.com/office/powerpoint/2010/main" val="1655854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783640F-7867-6844-9B34-3F1D236F4557}"/>
              </a:ext>
            </a:extLst>
          </p:cNvPr>
          <p:cNvSpPr>
            <a:spLocks noGrp="1"/>
          </p:cNvSpPr>
          <p:nvPr>
            <p:ph idx="1"/>
          </p:nvPr>
        </p:nvSpPr>
        <p:spPr>
          <a:xfrm>
            <a:off x="181599" y="2069839"/>
            <a:ext cx="3397105" cy="3614738"/>
          </a:xfrm>
        </p:spPr>
        <p:txBody>
          <a:bodyPr/>
          <a:lstStyle/>
          <a:p>
            <a:pPr>
              <a:buClr>
                <a:schemeClr val="tx1"/>
              </a:buClr>
              <a:buFont typeface="Wingdings" panose="05000000000000000000" pitchFamily="2" charset="2"/>
              <a:buChar char="§"/>
            </a:pPr>
            <a:r>
              <a:rPr lang="en-US" sz="2600">
                <a:solidFill>
                  <a:srgbClr val="0070C0"/>
                </a:solidFill>
                <a:latin typeface="Lato"/>
                <a:ea typeface="Lato"/>
                <a:cs typeface="Lato"/>
              </a:rPr>
              <a:t>Phragmites (Common Reed)</a:t>
            </a:r>
          </a:p>
          <a:p>
            <a:pPr lvl="1">
              <a:buClr>
                <a:schemeClr val="tx1"/>
              </a:buClr>
              <a:buFont typeface="Wingdings" panose="05000000000000000000" pitchFamily="2" charset="2"/>
              <a:buChar char="§"/>
            </a:pPr>
            <a:r>
              <a:rPr lang="en-US" sz="2200">
                <a:solidFill>
                  <a:srgbClr val="0070C0"/>
                </a:solidFill>
                <a:latin typeface="Lato"/>
                <a:ea typeface="Lato"/>
                <a:cs typeface="Lato"/>
              </a:rPr>
              <a:t>Invasive</a:t>
            </a:r>
          </a:p>
          <a:p>
            <a:pPr lvl="1">
              <a:buClr>
                <a:schemeClr val="tx1"/>
              </a:buClr>
              <a:buFont typeface="Wingdings" panose="05000000000000000000" pitchFamily="2" charset="2"/>
              <a:buChar char="§"/>
            </a:pPr>
            <a:endParaRPr lang="en-US">
              <a:solidFill>
                <a:srgbClr val="EC6820"/>
              </a:solidFill>
              <a:ea typeface="Lato" pitchFamily="34" charset="-94"/>
              <a:cs typeface="Lato" pitchFamily="34" charset="-94"/>
            </a:endParaRPr>
          </a:p>
        </p:txBody>
      </p:sp>
      <p:sp>
        <p:nvSpPr>
          <p:cNvPr id="5" name="Title 1">
            <a:extLst>
              <a:ext uri="{FF2B5EF4-FFF2-40B4-BE49-F238E27FC236}">
                <a16:creationId xmlns:a16="http://schemas.microsoft.com/office/drawing/2014/main" id="{582D275B-AAF6-47CD-B675-40CA82133E36}"/>
              </a:ext>
            </a:extLst>
          </p:cNvPr>
          <p:cNvSpPr txBox="1">
            <a:spLocks/>
          </p:cNvSpPr>
          <p:nvPr/>
        </p:nvSpPr>
        <p:spPr bwMode="auto">
          <a:xfrm>
            <a:off x="84406"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HABITAT ASSESSMENT</a:t>
            </a:r>
            <a:endParaRPr lang="en-US" sz="1800"/>
          </a:p>
        </p:txBody>
      </p:sp>
      <p:pic>
        <p:nvPicPr>
          <p:cNvPr id="4" name="Picture 3">
            <a:extLst>
              <a:ext uri="{FF2B5EF4-FFF2-40B4-BE49-F238E27FC236}">
                <a16:creationId xmlns:a16="http://schemas.microsoft.com/office/drawing/2014/main" id="{5BBCCDC6-FCE9-5226-B7C7-1019A7030E20}"/>
              </a:ext>
            </a:extLst>
          </p:cNvPr>
          <p:cNvPicPr>
            <a:picLocks noChangeAspect="1"/>
          </p:cNvPicPr>
          <p:nvPr/>
        </p:nvPicPr>
        <p:blipFill>
          <a:blip r:embed="rId3"/>
          <a:stretch>
            <a:fillRect/>
          </a:stretch>
        </p:blipFill>
        <p:spPr>
          <a:xfrm>
            <a:off x="3254078" y="1342222"/>
            <a:ext cx="5560072" cy="41700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1146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969D68-126C-4F41-BCA8-0C222EDF15FF}"/>
              </a:ext>
            </a:extLst>
          </p:cNvPr>
          <p:cNvSpPr>
            <a:spLocks noGrp="1"/>
          </p:cNvSpPr>
          <p:nvPr>
            <p:ph idx="1"/>
          </p:nvPr>
        </p:nvSpPr>
        <p:spPr>
          <a:xfrm>
            <a:off x="468630" y="762000"/>
            <a:ext cx="4686300" cy="4648200"/>
          </a:xfrm>
        </p:spPr>
        <p:txBody>
          <a:bodyPr/>
          <a:lstStyle/>
          <a:p>
            <a:pPr>
              <a:buClr>
                <a:schemeClr val="tx1"/>
              </a:buClr>
              <a:buFont typeface="Wingdings" panose="05000000000000000000" pitchFamily="2" charset="2"/>
              <a:buChar char="§"/>
            </a:pPr>
            <a:r>
              <a:rPr lang="en-US" sz="2600">
                <a:solidFill>
                  <a:srgbClr val="0070C0"/>
                </a:solidFill>
                <a:latin typeface="Lato"/>
                <a:ea typeface="Lato"/>
                <a:cs typeface="Lato"/>
              </a:rPr>
              <a:t>Located within 100 feet of the waterway?</a:t>
            </a:r>
          </a:p>
          <a:p>
            <a:pPr lvl="1">
              <a:buClr>
                <a:schemeClr val="tx1"/>
              </a:buClr>
              <a:buFont typeface="Wingdings" panose="05000000000000000000" pitchFamily="2" charset="2"/>
              <a:buChar char="§"/>
            </a:pPr>
            <a:r>
              <a:rPr lang="en-US" sz="2200">
                <a:solidFill>
                  <a:srgbClr val="0070C0"/>
                </a:solidFill>
                <a:latin typeface="Lato"/>
                <a:ea typeface="Lato"/>
                <a:cs typeface="Lato"/>
              </a:rPr>
              <a:t>Industrial</a:t>
            </a:r>
          </a:p>
          <a:p>
            <a:pPr lvl="1">
              <a:buClr>
                <a:schemeClr val="tx1"/>
              </a:buClr>
              <a:buFont typeface="Wingdings" panose="05000000000000000000" pitchFamily="2" charset="2"/>
              <a:buChar char="§"/>
            </a:pPr>
            <a:r>
              <a:rPr lang="en-US" sz="2200">
                <a:solidFill>
                  <a:srgbClr val="0070C0"/>
                </a:solidFill>
                <a:latin typeface="Lato"/>
                <a:ea typeface="Lato"/>
                <a:cs typeface="Lato"/>
              </a:rPr>
              <a:t>Commercial</a:t>
            </a:r>
          </a:p>
          <a:p>
            <a:pPr lvl="1">
              <a:buClr>
                <a:schemeClr val="tx1"/>
              </a:buClr>
              <a:buFont typeface="Wingdings" panose="05000000000000000000" pitchFamily="2" charset="2"/>
              <a:buChar char="§"/>
            </a:pPr>
            <a:r>
              <a:rPr lang="en-US" sz="2200">
                <a:solidFill>
                  <a:srgbClr val="0070C0"/>
                </a:solidFill>
                <a:latin typeface="Lato"/>
                <a:ea typeface="Lato"/>
                <a:cs typeface="Lato"/>
              </a:rPr>
              <a:t>Residential </a:t>
            </a:r>
            <a:endParaRPr lang="en-US" sz="2200">
              <a:solidFill>
                <a:srgbClr val="0070C0"/>
              </a:solidFill>
              <a:ea typeface="Lato"/>
              <a:cs typeface="Lato"/>
            </a:endParaRPr>
          </a:p>
          <a:p>
            <a:pPr lvl="1">
              <a:buClr>
                <a:schemeClr val="tx1"/>
              </a:buClr>
              <a:buFont typeface="Wingdings" panose="05000000000000000000" pitchFamily="2" charset="2"/>
              <a:buChar char="§"/>
            </a:pPr>
            <a:r>
              <a:rPr lang="en-US" sz="2200">
                <a:solidFill>
                  <a:srgbClr val="0070C0"/>
                </a:solidFill>
                <a:latin typeface="Lato"/>
                <a:ea typeface="Lato"/>
                <a:cs typeface="Lato"/>
              </a:rPr>
              <a:t>Agriculture</a:t>
            </a:r>
          </a:p>
          <a:p>
            <a:pPr lvl="1">
              <a:buClr>
                <a:schemeClr val="tx1"/>
              </a:buClr>
              <a:buFont typeface="Wingdings" panose="05000000000000000000" pitchFamily="2" charset="2"/>
              <a:buChar char="§"/>
            </a:pPr>
            <a:r>
              <a:rPr lang="en-US" sz="2200">
                <a:solidFill>
                  <a:srgbClr val="0070C0"/>
                </a:solidFill>
                <a:latin typeface="Lato"/>
                <a:ea typeface="Lato"/>
                <a:cs typeface="Lato"/>
              </a:rPr>
              <a:t>Dock</a:t>
            </a:r>
          </a:p>
          <a:p>
            <a:pPr lvl="1">
              <a:buClr>
                <a:schemeClr val="tx1"/>
              </a:buClr>
              <a:buFont typeface="Wingdings" panose="05000000000000000000" pitchFamily="2" charset="2"/>
              <a:buChar char="§"/>
            </a:pPr>
            <a:r>
              <a:rPr lang="en-US" sz="2200">
                <a:solidFill>
                  <a:srgbClr val="0070C0"/>
                </a:solidFill>
                <a:latin typeface="Lato"/>
                <a:ea typeface="Lato"/>
                <a:cs typeface="Lato"/>
              </a:rPr>
              <a:t>Groins/jetties</a:t>
            </a:r>
          </a:p>
          <a:p>
            <a:pPr>
              <a:buClr>
                <a:schemeClr val="tx1"/>
              </a:buClr>
              <a:buFont typeface="Wingdings" panose="05000000000000000000" pitchFamily="2" charset="2"/>
              <a:buChar char="§"/>
            </a:pPr>
            <a:r>
              <a:rPr lang="en-US" sz="2600">
                <a:solidFill>
                  <a:srgbClr val="0070C0"/>
                </a:solidFill>
                <a:latin typeface="Lato"/>
                <a:ea typeface="Lato"/>
                <a:cs typeface="Lato"/>
              </a:rPr>
              <a:t>Observed impacts on marsh</a:t>
            </a:r>
          </a:p>
          <a:p>
            <a:pPr lvl="1">
              <a:buClr>
                <a:schemeClr val="tx1"/>
              </a:buClr>
              <a:buFont typeface="Wingdings" panose="05000000000000000000" pitchFamily="2" charset="2"/>
              <a:buChar char="§"/>
            </a:pPr>
            <a:r>
              <a:rPr lang="en-US" sz="2200">
                <a:solidFill>
                  <a:srgbClr val="0070C0"/>
                </a:solidFill>
                <a:latin typeface="Lato"/>
                <a:ea typeface="Lato"/>
                <a:cs typeface="Lato"/>
              </a:rPr>
              <a:t>Dredging</a:t>
            </a:r>
          </a:p>
          <a:p>
            <a:pPr lvl="1">
              <a:buClr>
                <a:schemeClr val="tx1"/>
              </a:buClr>
              <a:buFont typeface="Wingdings" panose="05000000000000000000" pitchFamily="2" charset="2"/>
              <a:buChar char="§"/>
            </a:pPr>
            <a:r>
              <a:rPr lang="en-US" sz="2200">
                <a:solidFill>
                  <a:srgbClr val="0070C0"/>
                </a:solidFill>
                <a:latin typeface="Lato"/>
                <a:ea typeface="Lato"/>
                <a:cs typeface="Lato"/>
              </a:rPr>
              <a:t>Erosion</a:t>
            </a:r>
          </a:p>
          <a:p>
            <a:pPr lvl="1">
              <a:buClr>
                <a:schemeClr val="tx1"/>
              </a:buClr>
              <a:buFont typeface="Wingdings" panose="05000000000000000000" pitchFamily="2" charset="2"/>
              <a:buChar char="§"/>
            </a:pPr>
            <a:r>
              <a:rPr lang="en-US" sz="2200">
                <a:solidFill>
                  <a:srgbClr val="0070C0"/>
                </a:solidFill>
                <a:latin typeface="Lato"/>
                <a:ea typeface="Lato"/>
                <a:cs typeface="Lato"/>
              </a:rPr>
              <a:t>Algae</a:t>
            </a:r>
          </a:p>
          <a:p>
            <a:pPr lvl="1">
              <a:buClr>
                <a:schemeClr val="tx1"/>
              </a:buClr>
              <a:buFont typeface="Wingdings" panose="05000000000000000000" pitchFamily="2" charset="2"/>
              <a:buChar char="§"/>
            </a:pPr>
            <a:r>
              <a:rPr lang="en-US" sz="2200">
                <a:solidFill>
                  <a:srgbClr val="0070C0"/>
                </a:solidFill>
                <a:latin typeface="Lato"/>
                <a:ea typeface="Lato"/>
                <a:cs typeface="Lato"/>
              </a:rPr>
              <a:t>Large vegetative debris</a:t>
            </a:r>
          </a:p>
        </p:txBody>
      </p:sp>
      <p:pic>
        <p:nvPicPr>
          <p:cNvPr id="10242" name="Picture 2" descr="groin structures along the coast">
            <a:extLst>
              <a:ext uri="{FF2B5EF4-FFF2-40B4-BE49-F238E27FC236}">
                <a16:creationId xmlns:a16="http://schemas.microsoft.com/office/drawing/2014/main" id="{4D1A19E3-CFEB-A84E-AF08-2C39D7AC37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44415" y="1302246"/>
            <a:ext cx="3968115" cy="26304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52DA023-5BE2-40FD-9D48-8ABBC84C6F4C}"/>
              </a:ext>
            </a:extLst>
          </p:cNvPr>
          <p:cNvSpPr txBox="1">
            <a:spLocks/>
          </p:cNvSpPr>
          <p:nvPr/>
        </p:nvSpPr>
        <p:spPr bwMode="auto">
          <a:xfrm>
            <a:off x="2667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HABITAT ASSESSMENT</a:t>
            </a:r>
            <a:endParaRPr lang="en-US" sz="1800"/>
          </a:p>
        </p:txBody>
      </p:sp>
    </p:spTree>
    <p:extLst>
      <p:ext uri="{BB962C8B-B14F-4D97-AF65-F5344CB8AC3E}">
        <p14:creationId xmlns:p14="http://schemas.microsoft.com/office/powerpoint/2010/main" val="25160696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40F1FC7D-ED3F-40BF-9041-517DF62C3E37}"/>
              </a:ext>
            </a:extLst>
          </p:cNvPr>
          <p:cNvSpPr txBox="1">
            <a:spLocks/>
          </p:cNvSpPr>
          <p:nvPr/>
        </p:nvSpPr>
        <p:spPr bwMode="auto">
          <a:xfrm>
            <a:off x="76200" y="0"/>
            <a:ext cx="9067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BIOLOGICAL SURVEY</a:t>
            </a:r>
            <a:endParaRPr lang="en-US" sz="1800"/>
          </a:p>
        </p:txBody>
      </p:sp>
      <p:pic>
        <p:nvPicPr>
          <p:cNvPr id="9" name="Picture 8">
            <a:extLst>
              <a:ext uri="{FF2B5EF4-FFF2-40B4-BE49-F238E27FC236}">
                <a16:creationId xmlns:a16="http://schemas.microsoft.com/office/drawing/2014/main" id="{FB91621E-75D3-4726-8BBE-E798516DF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4" y="4140926"/>
            <a:ext cx="2236630" cy="1763940"/>
          </a:xfrm>
          <a:prstGeom prst="rect">
            <a:avLst/>
          </a:prstGeom>
        </p:spPr>
      </p:pic>
      <p:pic>
        <p:nvPicPr>
          <p:cNvPr id="23" name="Picture 22">
            <a:extLst>
              <a:ext uri="{FF2B5EF4-FFF2-40B4-BE49-F238E27FC236}">
                <a16:creationId xmlns:a16="http://schemas.microsoft.com/office/drawing/2014/main" id="{1526B74C-A400-444D-AF58-EC5A15474F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0529" y="5076766"/>
            <a:ext cx="2340391" cy="1798527"/>
          </a:xfrm>
          <a:prstGeom prst="rect">
            <a:avLst/>
          </a:prstGeom>
        </p:spPr>
      </p:pic>
      <p:pic>
        <p:nvPicPr>
          <p:cNvPr id="5" name="Content Placeholder 4">
            <a:extLst>
              <a:ext uri="{FF2B5EF4-FFF2-40B4-BE49-F238E27FC236}">
                <a16:creationId xmlns:a16="http://schemas.microsoft.com/office/drawing/2014/main" id="{2F991B46-5E73-4C1E-AB91-735E97179DF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954980" y="609600"/>
            <a:ext cx="2189020" cy="2801004"/>
          </a:xfrm>
        </p:spPr>
      </p:pic>
      <p:pic>
        <p:nvPicPr>
          <p:cNvPr id="11" name="Picture 10">
            <a:extLst>
              <a:ext uri="{FF2B5EF4-FFF2-40B4-BE49-F238E27FC236}">
                <a16:creationId xmlns:a16="http://schemas.microsoft.com/office/drawing/2014/main" id="{EBA1D287-79BE-4C19-B237-7943BFDF8D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3364941"/>
            <a:ext cx="2471314" cy="1835490"/>
          </a:xfrm>
          <a:prstGeom prst="rect">
            <a:avLst/>
          </a:prstGeom>
        </p:spPr>
      </p:pic>
      <p:pic>
        <p:nvPicPr>
          <p:cNvPr id="17" name="Picture 16">
            <a:extLst>
              <a:ext uri="{FF2B5EF4-FFF2-40B4-BE49-F238E27FC236}">
                <a16:creationId xmlns:a16="http://schemas.microsoft.com/office/drawing/2014/main" id="{0018448B-E447-4B74-B3F3-ACE00C5F9F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86" y="3368034"/>
            <a:ext cx="2325484" cy="1798527"/>
          </a:xfrm>
          <a:prstGeom prst="rect">
            <a:avLst/>
          </a:prstGeom>
        </p:spPr>
      </p:pic>
      <p:pic>
        <p:nvPicPr>
          <p:cNvPr id="21" name="Picture 20">
            <a:extLst>
              <a:ext uri="{FF2B5EF4-FFF2-40B4-BE49-F238E27FC236}">
                <a16:creationId xmlns:a16="http://schemas.microsoft.com/office/drawing/2014/main" id="{7DA4A8D7-B798-4B32-A124-5EF01E843F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3325" y="5124881"/>
            <a:ext cx="2248159" cy="1763940"/>
          </a:xfrm>
          <a:prstGeom prst="rect">
            <a:avLst/>
          </a:prstGeom>
        </p:spPr>
      </p:pic>
      <p:pic>
        <p:nvPicPr>
          <p:cNvPr id="25" name="Picture 24">
            <a:extLst>
              <a:ext uri="{FF2B5EF4-FFF2-40B4-BE49-F238E27FC236}">
                <a16:creationId xmlns:a16="http://schemas.microsoft.com/office/drawing/2014/main" id="{D91C583B-34C9-4EFE-89F7-B42BC626B89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09800" y="3352800"/>
            <a:ext cx="2325484" cy="1798527"/>
          </a:xfrm>
          <a:prstGeom prst="rect">
            <a:avLst/>
          </a:prstGeom>
        </p:spPr>
      </p:pic>
      <p:pic>
        <p:nvPicPr>
          <p:cNvPr id="27" name="Picture 26">
            <a:extLst>
              <a:ext uri="{FF2B5EF4-FFF2-40B4-BE49-F238E27FC236}">
                <a16:creationId xmlns:a16="http://schemas.microsoft.com/office/drawing/2014/main" id="{AD6BB590-6685-4834-BE0F-C6B653E860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4835" y="3364941"/>
            <a:ext cx="2360664" cy="1852215"/>
          </a:xfrm>
          <a:prstGeom prst="rect">
            <a:avLst/>
          </a:prstGeom>
        </p:spPr>
      </p:pic>
      <p:pic>
        <p:nvPicPr>
          <p:cNvPr id="29" name="Picture 28">
            <a:extLst>
              <a:ext uri="{FF2B5EF4-FFF2-40B4-BE49-F238E27FC236}">
                <a16:creationId xmlns:a16="http://schemas.microsoft.com/office/drawing/2014/main" id="{0FC942FD-585F-4896-9613-4EDC9104FA7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8862" y="5148617"/>
            <a:ext cx="2340391" cy="1798527"/>
          </a:xfrm>
          <a:prstGeom prst="rect">
            <a:avLst/>
          </a:prstGeom>
        </p:spPr>
      </p:pic>
      <p:pic>
        <p:nvPicPr>
          <p:cNvPr id="3" name="Picture 2">
            <a:extLst>
              <a:ext uri="{FF2B5EF4-FFF2-40B4-BE49-F238E27FC236}">
                <a16:creationId xmlns:a16="http://schemas.microsoft.com/office/drawing/2014/main" id="{1399EBBC-482A-40D4-93A9-51B0467B398B}"/>
              </a:ext>
            </a:extLst>
          </p:cNvPr>
          <p:cNvPicPr>
            <a:picLocks noChangeAspect="1"/>
          </p:cNvPicPr>
          <p:nvPr/>
        </p:nvPicPr>
        <p:blipFill>
          <a:blip r:embed="rId12"/>
          <a:stretch>
            <a:fillRect/>
          </a:stretch>
        </p:blipFill>
        <p:spPr>
          <a:xfrm>
            <a:off x="-118789" y="609600"/>
            <a:ext cx="3654635" cy="2796028"/>
          </a:xfrm>
          <a:prstGeom prst="rect">
            <a:avLst/>
          </a:prstGeom>
        </p:spPr>
      </p:pic>
      <p:pic>
        <p:nvPicPr>
          <p:cNvPr id="4" name="Picture 3">
            <a:extLst>
              <a:ext uri="{FF2B5EF4-FFF2-40B4-BE49-F238E27FC236}">
                <a16:creationId xmlns:a16="http://schemas.microsoft.com/office/drawing/2014/main" id="{57E28D2D-FA6B-465D-AC0C-EE092A94DB3F}"/>
              </a:ext>
            </a:extLst>
          </p:cNvPr>
          <p:cNvPicPr>
            <a:picLocks noChangeAspect="1"/>
          </p:cNvPicPr>
          <p:nvPr/>
        </p:nvPicPr>
        <p:blipFill>
          <a:blip r:embed="rId13"/>
          <a:stretch>
            <a:fillRect/>
          </a:stretch>
        </p:blipFill>
        <p:spPr>
          <a:xfrm>
            <a:off x="3352800" y="609600"/>
            <a:ext cx="3654635" cy="2796028"/>
          </a:xfrm>
          <a:prstGeom prst="rect">
            <a:avLst/>
          </a:prstGeom>
        </p:spPr>
      </p:pic>
      <p:pic>
        <p:nvPicPr>
          <p:cNvPr id="19" name="Picture 18">
            <a:extLst>
              <a:ext uri="{FF2B5EF4-FFF2-40B4-BE49-F238E27FC236}">
                <a16:creationId xmlns:a16="http://schemas.microsoft.com/office/drawing/2014/main" id="{67C56891-7EB2-4970-93CD-5273E14199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34346" y="5166561"/>
            <a:ext cx="2340391" cy="1810056"/>
          </a:xfrm>
          <a:prstGeom prst="rect">
            <a:avLst/>
          </a:prstGeom>
        </p:spPr>
      </p:pic>
      <p:sp>
        <p:nvSpPr>
          <p:cNvPr id="2" name="Rectangle 1">
            <a:extLst>
              <a:ext uri="{FF2B5EF4-FFF2-40B4-BE49-F238E27FC236}">
                <a16:creationId xmlns:a16="http://schemas.microsoft.com/office/drawing/2014/main" id="{9A893857-A340-4CC0-93E6-F5C2F59B0909}"/>
              </a:ext>
            </a:extLst>
          </p:cNvPr>
          <p:cNvSpPr/>
          <p:nvPr/>
        </p:nvSpPr>
        <p:spPr>
          <a:xfrm>
            <a:off x="4457131" y="6269383"/>
            <a:ext cx="4727576" cy="461665"/>
          </a:xfrm>
          <a:prstGeom prst="rect">
            <a:avLst/>
          </a:prstGeom>
        </p:spPr>
        <p:txBody>
          <a:bodyPr wrap="none">
            <a:spAutoFit/>
          </a:bodyPr>
          <a:lstStyle/>
          <a:p>
            <a:r>
              <a:rPr lang="en-US" sz="2400">
                <a:solidFill>
                  <a:schemeClr val="bg1"/>
                </a:solidFill>
                <a:cs typeface="Arial" panose="020B0604020202020204" pitchFamily="34" charset="0"/>
              </a:rPr>
              <a:t>https://www.saltmarshguide.org/</a:t>
            </a:r>
          </a:p>
        </p:txBody>
      </p:sp>
    </p:spTree>
    <p:extLst>
      <p:ext uri="{BB962C8B-B14F-4D97-AF65-F5344CB8AC3E}">
        <p14:creationId xmlns:p14="http://schemas.microsoft.com/office/powerpoint/2010/main" val="32888290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78563" y="558154"/>
            <a:ext cx="8830625" cy="990600"/>
          </a:xfrm>
        </p:spPr>
        <p:txBody>
          <a:bodyPr/>
          <a:lstStyle/>
          <a:p>
            <a:pPr algn="ctr"/>
            <a:r>
              <a:rPr lang="en-US" sz="4400" b="1">
                <a:solidFill>
                  <a:schemeClr val="tx2"/>
                </a:solidFill>
                <a:latin typeface="Lato "/>
                <a:cs typeface="Arial"/>
              </a:rPr>
              <a:t>Physical and Chemical </a:t>
            </a:r>
            <a:br>
              <a:rPr lang="en-US" sz="4400" b="1">
                <a:solidFill>
                  <a:schemeClr val="tx2"/>
                </a:solidFill>
                <a:latin typeface="Lato "/>
                <a:cs typeface="Arial"/>
              </a:rPr>
            </a:br>
            <a:r>
              <a:rPr lang="en-US" sz="4400" b="1">
                <a:solidFill>
                  <a:schemeClr val="tx2"/>
                </a:solidFill>
                <a:latin typeface="Lato "/>
                <a:cs typeface="Arial"/>
              </a:rPr>
              <a:t>Monitoring Protocol</a:t>
            </a:r>
          </a:p>
        </p:txBody>
      </p:sp>
      <p:sp>
        <p:nvSpPr>
          <p:cNvPr id="8" name="Title 1">
            <a:extLst>
              <a:ext uri="{FF2B5EF4-FFF2-40B4-BE49-F238E27FC236}">
                <a16:creationId xmlns:a16="http://schemas.microsoft.com/office/drawing/2014/main" id="{4CEA9BB5-4A12-4FE0-B139-4BA46779A014}"/>
              </a:ext>
            </a:extLst>
          </p:cNvPr>
          <p:cNvSpPr txBox="1">
            <a:spLocks/>
          </p:cNvSpPr>
          <p:nvPr/>
        </p:nvSpPr>
        <p:spPr bwMode="auto">
          <a:xfrm>
            <a:off x="76200" y="-54689"/>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Lato "/>
                <a:cs typeface="Arial" panose="020B0604020202020204" pitchFamily="34" charset="0"/>
              </a:rPr>
              <a:t>CHAPTER 4</a:t>
            </a:r>
            <a:endParaRPr lang="en-US" sz="1800">
              <a:latin typeface="Lato "/>
            </a:endParaRPr>
          </a:p>
        </p:txBody>
      </p:sp>
      <p:pic>
        <p:nvPicPr>
          <p:cNvPr id="4" name="Picture 3">
            <a:extLst>
              <a:ext uri="{FF2B5EF4-FFF2-40B4-BE49-F238E27FC236}">
                <a16:creationId xmlns:a16="http://schemas.microsoft.com/office/drawing/2014/main" id="{F01FCE3C-A067-5B62-7B96-AA7919CE550A}"/>
              </a:ext>
            </a:extLst>
          </p:cNvPr>
          <p:cNvPicPr>
            <a:picLocks noChangeAspect="1"/>
          </p:cNvPicPr>
          <p:nvPr/>
        </p:nvPicPr>
        <p:blipFill>
          <a:blip r:embed="rId3"/>
          <a:stretch>
            <a:fillRect/>
          </a:stretch>
        </p:blipFill>
        <p:spPr>
          <a:xfrm>
            <a:off x="2738734" y="2012555"/>
            <a:ext cx="3710285" cy="4812632"/>
          </a:xfrm>
          <a:prstGeom prst="rect">
            <a:avLst/>
          </a:prstGeom>
        </p:spPr>
      </p:pic>
    </p:spTree>
    <p:extLst>
      <p:ext uri="{BB962C8B-B14F-4D97-AF65-F5344CB8AC3E}">
        <p14:creationId xmlns:p14="http://schemas.microsoft.com/office/powerpoint/2010/main" val="4276426772"/>
      </p:ext>
    </p:extLst>
  </p:cSld>
  <p:clrMapOvr>
    <a:masterClrMapping/>
  </p:clrMapOvr>
  <p:transition advClick="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76200" y="-172332"/>
            <a:ext cx="8686800" cy="990600"/>
          </a:xfrm>
          <a:prstGeom prst="rect">
            <a:avLst/>
          </a:prstGeom>
          <a:noFill/>
          <a:ln>
            <a:noFill/>
          </a:ln>
          <a:effectLst/>
          <a:extLst>
            <a:ext uri="{909E8E84-426E-40DD-AFC4-6F175D3DCCD1}">
              <a14:hiddenFill xmlns:a14="http://schemas.microsoft.com/office/drawing/2010/main">
                <a:gradFill rotWithShape="0">
                  <a:gsLst>
                    <a:gs pos="0">
                      <a:schemeClr val="accent1"/>
                    </a:gs>
                    <a:gs pos="100000">
                      <a:schemeClr val="bg1"/>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WATER QUALITY MONITORING</a:t>
            </a:r>
          </a:p>
        </p:txBody>
      </p:sp>
      <p:sp>
        <p:nvSpPr>
          <p:cNvPr id="6" name="Content Placeholder 2">
            <a:extLst>
              <a:ext uri="{FF2B5EF4-FFF2-40B4-BE49-F238E27FC236}">
                <a16:creationId xmlns:a16="http://schemas.microsoft.com/office/drawing/2014/main" id="{2969DC22-B9F9-4C67-A592-A28B073E7421}"/>
              </a:ext>
            </a:extLst>
          </p:cNvPr>
          <p:cNvSpPr txBox="1">
            <a:spLocks/>
          </p:cNvSpPr>
          <p:nvPr/>
        </p:nvSpPr>
        <p:spPr>
          <a:xfrm>
            <a:off x="304800" y="996335"/>
            <a:ext cx="3790380" cy="2895600"/>
          </a:xfrm>
          <a:prstGeom prst="rect">
            <a:avLst/>
          </a:prstGeom>
        </p:spPr>
        <p:txBody>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sz="2600" u="sng">
                <a:solidFill>
                  <a:schemeClr val="tx2"/>
                </a:solidFill>
              </a:rPr>
              <a:t>6 Parameters:</a:t>
            </a:r>
          </a:p>
          <a:p>
            <a:pPr lvl="1">
              <a:spcBef>
                <a:spcPts val="1200"/>
              </a:spcBef>
              <a:buClr>
                <a:schemeClr val="tx1"/>
              </a:buClr>
              <a:buFont typeface="Wingdings" panose="05000000000000000000" pitchFamily="2" charset="2"/>
              <a:buChar char="§"/>
            </a:pPr>
            <a:r>
              <a:rPr lang="en-US" sz="2200">
                <a:solidFill>
                  <a:schemeClr val="tx2"/>
                </a:solidFill>
              </a:rPr>
              <a:t>Air Temperature</a:t>
            </a:r>
          </a:p>
          <a:p>
            <a:pPr lvl="1">
              <a:spcBef>
                <a:spcPts val="1200"/>
              </a:spcBef>
              <a:buClr>
                <a:schemeClr val="tx1"/>
              </a:buClr>
              <a:buFont typeface="Wingdings" panose="05000000000000000000" pitchFamily="2" charset="2"/>
              <a:buChar char="§"/>
            </a:pPr>
            <a:r>
              <a:rPr lang="en-US" sz="2200">
                <a:solidFill>
                  <a:schemeClr val="tx2"/>
                </a:solidFill>
              </a:rPr>
              <a:t>Water Temperature </a:t>
            </a:r>
          </a:p>
          <a:p>
            <a:pPr lvl="1">
              <a:spcBef>
                <a:spcPts val="1200"/>
              </a:spcBef>
              <a:buClr>
                <a:schemeClr val="tx1"/>
              </a:buClr>
              <a:buFont typeface="Wingdings" panose="05000000000000000000" pitchFamily="2" charset="2"/>
              <a:buChar char="§"/>
            </a:pPr>
            <a:r>
              <a:rPr lang="en-US" sz="2200">
                <a:solidFill>
                  <a:schemeClr val="tx2"/>
                </a:solidFill>
              </a:rPr>
              <a:t>Transparency</a:t>
            </a:r>
          </a:p>
          <a:p>
            <a:pPr lvl="1">
              <a:spcBef>
                <a:spcPts val="1200"/>
              </a:spcBef>
              <a:buClr>
                <a:schemeClr val="tx1"/>
              </a:buClr>
              <a:buFont typeface="Wingdings" panose="05000000000000000000" pitchFamily="2" charset="2"/>
              <a:buChar char="§"/>
            </a:pPr>
            <a:r>
              <a:rPr lang="en-US" sz="2200">
                <a:solidFill>
                  <a:schemeClr val="tx2"/>
                </a:solidFill>
              </a:rPr>
              <a:t>Salinity</a:t>
            </a:r>
          </a:p>
          <a:p>
            <a:pPr lvl="1">
              <a:spcBef>
                <a:spcPts val="1200"/>
              </a:spcBef>
              <a:buClr>
                <a:schemeClr val="tx1"/>
              </a:buClr>
              <a:buFont typeface="Wingdings" panose="05000000000000000000" pitchFamily="2" charset="2"/>
              <a:buChar char="§"/>
            </a:pPr>
            <a:r>
              <a:rPr lang="en-US" sz="2200">
                <a:solidFill>
                  <a:schemeClr val="tx2"/>
                </a:solidFill>
              </a:rPr>
              <a:t>pH</a:t>
            </a:r>
          </a:p>
          <a:p>
            <a:pPr lvl="1">
              <a:spcBef>
                <a:spcPts val="1200"/>
              </a:spcBef>
              <a:buClr>
                <a:schemeClr val="tx1"/>
              </a:buClr>
              <a:buFont typeface="Wingdings" panose="05000000000000000000" pitchFamily="2" charset="2"/>
              <a:buChar char="§"/>
            </a:pPr>
            <a:r>
              <a:rPr lang="en-US" sz="2200">
                <a:solidFill>
                  <a:schemeClr val="tx2"/>
                </a:solidFill>
              </a:rPr>
              <a:t>Dissolved Oxygen</a:t>
            </a:r>
          </a:p>
        </p:txBody>
      </p:sp>
      <p:pic>
        <p:nvPicPr>
          <p:cNvPr id="2" name="Picture 1">
            <a:extLst>
              <a:ext uri="{FF2B5EF4-FFF2-40B4-BE49-F238E27FC236}">
                <a16:creationId xmlns:a16="http://schemas.microsoft.com/office/drawing/2014/main" id="{337777F0-54FE-15F9-6886-AB750078F439}"/>
              </a:ext>
            </a:extLst>
          </p:cNvPr>
          <p:cNvPicPr>
            <a:picLocks noChangeAspect="1"/>
          </p:cNvPicPr>
          <p:nvPr/>
        </p:nvPicPr>
        <p:blipFill>
          <a:blip r:embed="rId4"/>
          <a:stretch>
            <a:fillRect/>
          </a:stretch>
        </p:blipFill>
        <p:spPr>
          <a:xfrm>
            <a:off x="4324989" y="4242891"/>
            <a:ext cx="3879355" cy="2172726"/>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30E166A1-EEA7-D6BB-8E1D-D965CC2B5CFB}"/>
              </a:ext>
            </a:extLst>
          </p:cNvPr>
          <p:cNvPicPr>
            <a:picLocks noChangeAspect="1"/>
          </p:cNvPicPr>
          <p:nvPr/>
        </p:nvPicPr>
        <p:blipFill>
          <a:blip r:embed="rId5"/>
          <a:stretch>
            <a:fillRect/>
          </a:stretch>
        </p:blipFill>
        <p:spPr>
          <a:xfrm>
            <a:off x="4754880" y="923872"/>
            <a:ext cx="3028950" cy="30557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783898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76201" y="-228600"/>
            <a:ext cx="9143999" cy="10668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WHY MEASURE TEMPERATURE? </a:t>
            </a:r>
          </a:p>
        </p:txBody>
      </p:sp>
      <p:pic>
        <p:nvPicPr>
          <p:cNvPr id="5" name="Picture 4">
            <a:extLst>
              <a:ext uri="{FF2B5EF4-FFF2-40B4-BE49-F238E27FC236}">
                <a16:creationId xmlns:a16="http://schemas.microsoft.com/office/drawing/2014/main" id="{AAE0205A-B1F9-0F4D-804C-31FFE89183B6}"/>
              </a:ext>
            </a:extLst>
          </p:cNvPr>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7852" y="688628"/>
            <a:ext cx="7625715" cy="5867400"/>
          </a:xfrm>
          <a:prstGeom prst="rect">
            <a:avLst/>
          </a:prstGeom>
          <a:noFill/>
          <a:ln>
            <a:noFill/>
          </a:ln>
        </p:spPr>
      </p:pic>
      <p:sp>
        <p:nvSpPr>
          <p:cNvPr id="2" name="TextBox 1">
            <a:extLst>
              <a:ext uri="{FF2B5EF4-FFF2-40B4-BE49-F238E27FC236}">
                <a16:creationId xmlns:a16="http://schemas.microsoft.com/office/drawing/2014/main" id="{9B4ED82E-960C-644C-A54A-F94131DA57B3}"/>
              </a:ext>
            </a:extLst>
          </p:cNvPr>
          <p:cNvSpPr txBox="1"/>
          <p:nvPr/>
        </p:nvSpPr>
        <p:spPr bwMode="auto">
          <a:xfrm>
            <a:off x="2667000" y="6400800"/>
            <a:ext cx="3810000" cy="646331"/>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a:t>Source: Streamkeeper’s Field Guide</a:t>
            </a:r>
          </a:p>
          <a:p>
            <a:endParaRPr lang="en-US" b="0" i="0" cap="all">
              <a:solidFill>
                <a:srgbClr val="A1AC75"/>
              </a:solidFill>
              <a:latin typeface="Lato Light"/>
              <a:cs typeface="Lato Light"/>
            </a:endParaRPr>
          </a:p>
        </p:txBody>
      </p:sp>
    </p:spTree>
    <p:extLst>
      <p:ext uri="{BB962C8B-B14F-4D97-AF65-F5344CB8AC3E}">
        <p14:creationId xmlns:p14="http://schemas.microsoft.com/office/powerpoint/2010/main" val="8455650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4B6A9C03-CC0D-7D66-A71B-0C608D7BD30F}"/>
              </a:ext>
            </a:extLst>
          </p:cNvPr>
          <p:cNvSpPr>
            <a:spLocks noChangeArrowheads="1"/>
          </p:cNvSpPr>
          <p:nvPr/>
        </p:nvSpPr>
        <p:spPr bwMode="auto">
          <a:xfrm>
            <a:off x="76201" y="-228600"/>
            <a:ext cx="9143999" cy="10668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TEMPERATURE TRENDS</a:t>
            </a:r>
          </a:p>
        </p:txBody>
      </p:sp>
      <p:sp>
        <p:nvSpPr>
          <p:cNvPr id="5" name="Rectangle 5">
            <a:extLst>
              <a:ext uri="{FF2B5EF4-FFF2-40B4-BE49-F238E27FC236}">
                <a16:creationId xmlns:a16="http://schemas.microsoft.com/office/drawing/2014/main" id="{5AD29235-8800-2273-A7F9-6C0B7E24F598}"/>
              </a:ext>
            </a:extLst>
          </p:cNvPr>
          <p:cNvSpPr>
            <a:spLocks noChangeArrowheads="1"/>
          </p:cNvSpPr>
          <p:nvPr/>
        </p:nvSpPr>
        <p:spPr bwMode="auto">
          <a:xfrm>
            <a:off x="361019" y="842513"/>
            <a:ext cx="7397004"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t"/>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pPr>
            <a:r>
              <a:rPr lang="en-US" altLang="en-US" sz="2600" b="1">
                <a:solidFill>
                  <a:schemeClr val="tx2"/>
                </a:solidFill>
                <a:latin typeface="+mn-lt"/>
                <a:ea typeface="+mn-ea"/>
              </a:rPr>
              <a:t>Temperature and Oxygen are opposite!</a:t>
            </a:r>
          </a:p>
          <a:p>
            <a:pPr marL="467995" indent="-457200" eaLnBrk="1" hangingPunct="1">
              <a:spcBef>
                <a:spcPct val="20000"/>
              </a:spcBef>
              <a:buClr>
                <a:schemeClr val="accent4"/>
              </a:buClr>
              <a:buSzPct val="150000"/>
              <a:buFont typeface="Wingdings" panose="05000000000000000000" pitchFamily="2" charset="2"/>
              <a:buChar char="§"/>
            </a:pPr>
            <a:r>
              <a:rPr lang="en-US" altLang="en-US" sz="2600" b="1">
                <a:latin typeface="+mn-lt"/>
                <a:ea typeface="+mn-ea"/>
              </a:rPr>
              <a:t>Cooler winter </a:t>
            </a:r>
            <a:r>
              <a:rPr lang="en-US" altLang="en-US" sz="2600">
                <a:solidFill>
                  <a:schemeClr val="tx2"/>
                </a:solidFill>
                <a:latin typeface="+mn-lt"/>
                <a:ea typeface="+mn-ea"/>
              </a:rPr>
              <a:t>waters (</a:t>
            </a:r>
            <a:r>
              <a:rPr lang="en-US" altLang="en-US" sz="2600" b="1">
                <a:latin typeface="+mn-lt"/>
                <a:ea typeface="+mn-ea"/>
              </a:rPr>
              <a:t>lower</a:t>
            </a:r>
            <a:r>
              <a:rPr lang="en-US" altLang="en-US" sz="2600">
                <a:latin typeface="+mn-lt"/>
                <a:ea typeface="+mn-ea"/>
              </a:rPr>
              <a:t> </a:t>
            </a:r>
            <a:r>
              <a:rPr lang="en-US" altLang="en-US" sz="2600">
                <a:solidFill>
                  <a:schemeClr val="tx2"/>
                </a:solidFill>
                <a:latin typeface="+mn-lt"/>
                <a:ea typeface="+mn-ea"/>
              </a:rPr>
              <a:t>temperature) will have </a:t>
            </a:r>
            <a:r>
              <a:rPr lang="en-US" altLang="en-US" sz="2600" b="1">
                <a:latin typeface="+mn-lt"/>
                <a:ea typeface="+mn-ea"/>
              </a:rPr>
              <a:t>higher </a:t>
            </a:r>
            <a:r>
              <a:rPr lang="en-US" altLang="en-US" sz="2600">
                <a:solidFill>
                  <a:schemeClr val="tx2"/>
                </a:solidFill>
                <a:latin typeface="+mn-lt"/>
                <a:ea typeface="+mn-ea"/>
              </a:rPr>
              <a:t>oxygen levels</a:t>
            </a:r>
            <a:endParaRPr lang="en-US" altLang="en-US" sz="2600">
              <a:solidFill>
                <a:schemeClr val="tx2"/>
              </a:solidFill>
              <a:latin typeface="+mn-lt"/>
              <a:ea typeface="Lato"/>
              <a:cs typeface="Lato"/>
            </a:endParaRPr>
          </a:p>
          <a:p>
            <a:pPr marL="467995" indent="-457200">
              <a:spcBef>
                <a:spcPct val="20000"/>
              </a:spcBef>
              <a:buClr>
                <a:srgbClr val="EC6820"/>
              </a:buClr>
              <a:buSzPct val="150000"/>
              <a:buFont typeface="Wingdings" panose="05000000000000000000" pitchFamily="2" charset="2"/>
              <a:buChar char="§"/>
            </a:pPr>
            <a:r>
              <a:rPr lang="en-US" altLang="en-US" sz="2600">
                <a:solidFill>
                  <a:schemeClr val="tx2"/>
                </a:solidFill>
                <a:latin typeface="Lato"/>
                <a:ea typeface="Lato"/>
                <a:cs typeface="Lato"/>
              </a:rPr>
              <a:t>Affects </a:t>
            </a:r>
            <a:r>
              <a:rPr lang="en-US" altLang="en-US" sz="2600" b="1">
                <a:latin typeface="Lato"/>
                <a:ea typeface="Lato"/>
                <a:cs typeface="Lato"/>
              </a:rPr>
              <a:t>feeding, reproduction, metabolism</a:t>
            </a:r>
          </a:p>
          <a:p>
            <a:pPr eaLnBrk="1" hangingPunct="1">
              <a:spcBef>
                <a:spcPct val="20000"/>
              </a:spcBef>
            </a:pPr>
            <a:endParaRPr lang="en-US" altLang="en-US" sz="1000">
              <a:latin typeface="Arial" panose="020B0604020202020204" pitchFamily="34" charset="0"/>
              <a:cs typeface="Arial" panose="020B0604020202020204" pitchFamily="34" charset="0"/>
            </a:endParaRPr>
          </a:p>
          <a:p>
            <a:pPr eaLnBrk="1" hangingPunct="1">
              <a:spcBef>
                <a:spcPct val="20000"/>
              </a:spcBef>
            </a:pPr>
            <a:endParaRPr lang="en-US" altLang="en-US" sz="2800" b="1">
              <a:cs typeface="Times New Roman" panose="02020603050405020304" pitchFamily="18" charset="0"/>
            </a:endParaRPr>
          </a:p>
          <a:p>
            <a:pPr eaLnBrk="1" hangingPunct="1">
              <a:spcBef>
                <a:spcPct val="20000"/>
              </a:spcBef>
            </a:pPr>
            <a:endParaRPr lang="en-US" altLang="en-US" sz="2800">
              <a:latin typeface="Book Antiqua" panose="02040602050305030304" pitchFamily="18" charset="0"/>
            </a:endParaRPr>
          </a:p>
          <a:p>
            <a:pPr eaLnBrk="1" hangingPunct="1">
              <a:spcBef>
                <a:spcPct val="20000"/>
              </a:spcBef>
              <a:buFont typeface="Wingdings" panose="05000000000000000000" pitchFamily="2" charset="2"/>
              <a:buChar char="§"/>
            </a:pPr>
            <a:endParaRPr lang="en-US" altLang="en-US" sz="2800">
              <a:latin typeface="Book Antiqua" panose="02040602050305030304" pitchFamily="18" charset="0"/>
            </a:endParaRPr>
          </a:p>
          <a:p>
            <a:pPr eaLnBrk="1" hangingPunct="1">
              <a:spcBef>
                <a:spcPct val="20000"/>
              </a:spcBef>
            </a:pPr>
            <a:endParaRPr lang="en-US" altLang="en-US" sz="2800">
              <a:latin typeface="Book Antiqua" panose="02040602050305030304" pitchFamily="18" charset="0"/>
            </a:endParaRPr>
          </a:p>
        </p:txBody>
      </p:sp>
      <p:pic>
        <p:nvPicPr>
          <p:cNvPr id="2" name="Picture 1">
            <a:extLst>
              <a:ext uri="{FF2B5EF4-FFF2-40B4-BE49-F238E27FC236}">
                <a16:creationId xmlns:a16="http://schemas.microsoft.com/office/drawing/2014/main" id="{B0FEE726-3323-278D-08C5-CAFD7BB11312}"/>
              </a:ext>
            </a:extLst>
          </p:cNvPr>
          <p:cNvPicPr>
            <a:picLocks noChangeAspect="1"/>
          </p:cNvPicPr>
          <p:nvPr/>
        </p:nvPicPr>
        <p:blipFill>
          <a:blip r:embed="rId3"/>
          <a:stretch>
            <a:fillRect/>
          </a:stretch>
        </p:blipFill>
        <p:spPr>
          <a:xfrm>
            <a:off x="12843" y="2716995"/>
            <a:ext cx="9144000" cy="2963280"/>
          </a:xfrm>
          <a:prstGeom prst="rect">
            <a:avLst/>
          </a:prstGeom>
        </p:spPr>
      </p:pic>
    </p:spTree>
    <p:extLst>
      <p:ext uri="{BB962C8B-B14F-4D97-AF65-F5344CB8AC3E}">
        <p14:creationId xmlns:p14="http://schemas.microsoft.com/office/powerpoint/2010/main" val="21742832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ChangeArrowheads="1"/>
          </p:cNvSpPr>
          <p:nvPr/>
        </p:nvSpPr>
        <p:spPr bwMode="auto">
          <a:xfrm>
            <a:off x="76201" y="-228600"/>
            <a:ext cx="9143999" cy="10668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MEASURING TEMPERATURE</a:t>
            </a:r>
          </a:p>
        </p:txBody>
      </p:sp>
      <p:pic>
        <p:nvPicPr>
          <p:cNvPr id="2457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100000">
            <a:off x="2766796" y="1924053"/>
            <a:ext cx="889109" cy="501967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580" name="Rectangle 5"/>
          <p:cNvSpPr>
            <a:spLocks noChangeArrowheads="1"/>
          </p:cNvSpPr>
          <p:nvPr/>
        </p:nvSpPr>
        <p:spPr bwMode="auto">
          <a:xfrm>
            <a:off x="375396" y="914400"/>
            <a:ext cx="5949204"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pPr>
            <a:r>
              <a:rPr lang="en-US" altLang="en-US" sz="2600" b="1">
                <a:solidFill>
                  <a:schemeClr val="tx2"/>
                </a:solidFill>
                <a:latin typeface="+mn-lt"/>
                <a:ea typeface="+mn-ea"/>
              </a:rPr>
              <a:t>Measure:</a:t>
            </a:r>
          </a:p>
          <a:p>
            <a:pPr marL="468313" indent="-457200" eaLnBrk="1" hangingPunct="1">
              <a:spcBef>
                <a:spcPct val="20000"/>
              </a:spcBef>
              <a:buClr>
                <a:schemeClr val="accent4"/>
              </a:buClr>
              <a:buSzPct val="150000"/>
              <a:buFont typeface="Wingdings" panose="05000000000000000000" pitchFamily="2" charset="2"/>
              <a:buChar char="§"/>
            </a:pPr>
            <a:r>
              <a:rPr lang="en-US" altLang="en-US" sz="2600">
                <a:solidFill>
                  <a:schemeClr val="tx2"/>
                </a:solidFill>
                <a:latin typeface="+mn-lt"/>
                <a:ea typeface="+mn-ea"/>
              </a:rPr>
              <a:t>In the </a:t>
            </a:r>
            <a:r>
              <a:rPr lang="en-US" altLang="en-US" sz="2600" b="1">
                <a:latin typeface="+mn-lt"/>
                <a:ea typeface="+mn-ea"/>
              </a:rPr>
              <a:t>shade</a:t>
            </a:r>
          </a:p>
          <a:p>
            <a:pPr marL="468313" indent="-457200" eaLnBrk="1" hangingPunct="1">
              <a:spcBef>
                <a:spcPct val="20000"/>
              </a:spcBef>
              <a:buClr>
                <a:schemeClr val="accent4"/>
              </a:buClr>
              <a:buSzPct val="150000"/>
              <a:buFont typeface="Wingdings" panose="05000000000000000000" pitchFamily="2" charset="2"/>
              <a:buChar char="§"/>
            </a:pPr>
            <a:r>
              <a:rPr lang="en-US" altLang="en-US" sz="2600">
                <a:solidFill>
                  <a:schemeClr val="tx2"/>
                </a:solidFill>
                <a:latin typeface="+mn-lt"/>
                <a:ea typeface="+mn-ea"/>
              </a:rPr>
              <a:t>Take </a:t>
            </a:r>
            <a:r>
              <a:rPr lang="en-US" altLang="en-US" sz="2600" b="1">
                <a:latin typeface="+mn-lt"/>
                <a:ea typeface="+mn-ea"/>
              </a:rPr>
              <a:t>air temperature FIRST</a:t>
            </a:r>
          </a:p>
          <a:p>
            <a:pPr marL="468313" indent="-457200" eaLnBrk="1" hangingPunct="1">
              <a:spcBef>
                <a:spcPct val="20000"/>
              </a:spcBef>
              <a:buClr>
                <a:schemeClr val="accent4"/>
              </a:buClr>
              <a:buSzPct val="150000"/>
              <a:buFont typeface="Wingdings" panose="05000000000000000000" pitchFamily="2" charset="2"/>
              <a:buChar char="§"/>
            </a:pPr>
            <a:r>
              <a:rPr lang="en-US" altLang="en-US" sz="2600">
                <a:solidFill>
                  <a:schemeClr val="tx2"/>
                </a:solidFill>
                <a:latin typeface="+mn-lt"/>
                <a:ea typeface="+mn-ea"/>
              </a:rPr>
              <a:t>Measured in degrees Celsius (˚C)</a:t>
            </a:r>
          </a:p>
          <a:p>
            <a:pPr eaLnBrk="1" hangingPunct="1">
              <a:spcBef>
                <a:spcPct val="20000"/>
              </a:spcBef>
            </a:pPr>
            <a:endParaRPr lang="en-US" altLang="en-US" sz="2600">
              <a:solidFill>
                <a:schemeClr val="tx2"/>
              </a:solidFill>
              <a:latin typeface="+mn-lt"/>
              <a:ea typeface="+mn-ea"/>
            </a:endParaRPr>
          </a:p>
          <a:p>
            <a:pPr eaLnBrk="1" hangingPunct="1">
              <a:spcBef>
                <a:spcPct val="20000"/>
              </a:spcBef>
            </a:pPr>
            <a:endParaRPr lang="en-US" altLang="en-US" sz="1000">
              <a:latin typeface="Arial" panose="020B0604020202020204" pitchFamily="34" charset="0"/>
              <a:cs typeface="Arial" panose="020B0604020202020204" pitchFamily="34" charset="0"/>
            </a:endParaRPr>
          </a:p>
          <a:p>
            <a:pPr eaLnBrk="1" hangingPunct="1">
              <a:spcBef>
                <a:spcPct val="20000"/>
              </a:spcBef>
            </a:pPr>
            <a:endParaRPr lang="en-US" altLang="en-US" sz="2800" b="1"/>
          </a:p>
          <a:p>
            <a:pPr eaLnBrk="1" hangingPunct="1">
              <a:spcBef>
                <a:spcPct val="20000"/>
              </a:spcBef>
            </a:pPr>
            <a:endParaRPr lang="en-US" altLang="en-US" sz="2800">
              <a:latin typeface="Book Antiqua" panose="02040602050305030304" pitchFamily="18" charset="0"/>
            </a:endParaRPr>
          </a:p>
          <a:p>
            <a:pPr eaLnBrk="1" hangingPunct="1">
              <a:spcBef>
                <a:spcPct val="20000"/>
              </a:spcBef>
              <a:buFont typeface="Wingdings" panose="05000000000000000000" pitchFamily="2" charset="2"/>
              <a:buChar char="§"/>
            </a:pPr>
            <a:endParaRPr lang="en-US" altLang="en-US" sz="2800">
              <a:latin typeface="Book Antiqua" panose="02040602050305030304" pitchFamily="18" charset="0"/>
            </a:endParaRPr>
          </a:p>
          <a:p>
            <a:pPr eaLnBrk="1" hangingPunct="1">
              <a:spcBef>
                <a:spcPct val="20000"/>
              </a:spcBef>
            </a:pPr>
            <a:endParaRPr lang="en-US" altLang="en-US" sz="2800">
              <a:latin typeface="Book Antiqua" panose="02040602050305030304" pitchFamily="18" charset="0"/>
            </a:endParaRPr>
          </a:p>
        </p:txBody>
      </p:sp>
      <p:pic>
        <p:nvPicPr>
          <p:cNvPr id="5" name="Picture 4">
            <a:extLst>
              <a:ext uri="{FF2B5EF4-FFF2-40B4-BE49-F238E27FC236}">
                <a16:creationId xmlns:a16="http://schemas.microsoft.com/office/drawing/2014/main" id="{F1483A4F-F5EA-0F5E-DE9A-7205BB2EC00F}"/>
              </a:ext>
            </a:extLst>
          </p:cNvPr>
          <p:cNvPicPr>
            <a:picLocks noChangeAspect="1"/>
          </p:cNvPicPr>
          <p:nvPr/>
        </p:nvPicPr>
        <p:blipFill>
          <a:blip r:embed="rId4"/>
          <a:stretch>
            <a:fillRect/>
          </a:stretch>
        </p:blipFill>
        <p:spPr>
          <a:xfrm rot="5400000">
            <a:off x="5337963" y="2008121"/>
            <a:ext cx="4525458" cy="254728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618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DCDB97-D756-4F4F-970B-ECCC5AADC5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05" r="-9676"/>
          <a:stretch/>
        </p:blipFill>
        <p:spPr>
          <a:xfrm>
            <a:off x="-162209" y="1427428"/>
            <a:ext cx="2832211" cy="1067575"/>
          </a:xfrm>
          <a:prstGeom prst="rect">
            <a:avLst/>
          </a:prstGeom>
        </p:spPr>
      </p:pic>
      <p:pic>
        <p:nvPicPr>
          <p:cNvPr id="17" name="Picture 16">
            <a:extLst>
              <a:ext uri="{FF2B5EF4-FFF2-40B4-BE49-F238E27FC236}">
                <a16:creationId xmlns:a16="http://schemas.microsoft.com/office/drawing/2014/main" id="{13510290-038A-4A32-B2D0-1E504B8E4C0E}"/>
              </a:ext>
            </a:extLst>
          </p:cNvPr>
          <p:cNvPicPr>
            <a:picLocks noChangeAspect="1"/>
          </p:cNvPicPr>
          <p:nvPr/>
        </p:nvPicPr>
        <p:blipFill rotWithShape="1">
          <a:blip r:embed="rId4">
            <a:extLst>
              <a:ext uri="{28A0092B-C50C-407E-A947-70E740481C1C}">
                <a14:useLocalDpi xmlns:a14="http://schemas.microsoft.com/office/drawing/2010/main" val="0"/>
              </a:ext>
            </a:extLst>
          </a:blip>
          <a:srcRect l="-10582"/>
          <a:stretch/>
        </p:blipFill>
        <p:spPr>
          <a:xfrm>
            <a:off x="-124038" y="3129093"/>
            <a:ext cx="2612712" cy="1067575"/>
          </a:xfrm>
          <a:prstGeom prst="rect">
            <a:avLst/>
          </a:prstGeom>
        </p:spPr>
      </p:pic>
      <p:pic>
        <p:nvPicPr>
          <p:cNvPr id="18" name="Picture 17">
            <a:extLst>
              <a:ext uri="{FF2B5EF4-FFF2-40B4-BE49-F238E27FC236}">
                <a16:creationId xmlns:a16="http://schemas.microsoft.com/office/drawing/2014/main" id="{B883115F-30D0-47EC-B907-CB07348A6BC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0" b="-10372"/>
          <a:stretch/>
        </p:blipFill>
        <p:spPr>
          <a:xfrm>
            <a:off x="161579" y="4630810"/>
            <a:ext cx="2345153" cy="1465034"/>
          </a:xfrm>
          <a:prstGeom prst="rect">
            <a:avLst/>
          </a:prstGeom>
        </p:spPr>
      </p:pic>
      <p:pic>
        <p:nvPicPr>
          <p:cNvPr id="20" name="Picture 19" descr="A picture containing grass, sky, outdoor, container&#10;&#10;Description automatically generated">
            <a:extLst>
              <a:ext uri="{FF2B5EF4-FFF2-40B4-BE49-F238E27FC236}">
                <a16:creationId xmlns:a16="http://schemas.microsoft.com/office/drawing/2014/main" id="{8FEF82C8-700E-43A2-ADC9-53C84A3802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6646607" y="1178366"/>
            <a:ext cx="2274722" cy="1280755"/>
          </a:xfrm>
          <a:prstGeom prst="rect">
            <a:avLst/>
          </a:prstGeom>
        </p:spPr>
      </p:pic>
      <p:cxnSp>
        <p:nvCxnSpPr>
          <p:cNvPr id="22" name="Straight Arrow Connector 21">
            <a:extLst>
              <a:ext uri="{FF2B5EF4-FFF2-40B4-BE49-F238E27FC236}">
                <a16:creationId xmlns:a16="http://schemas.microsoft.com/office/drawing/2014/main" id="{71BE8F43-F3FD-4025-AE84-A9CC2AAC6A4D}"/>
              </a:ext>
            </a:extLst>
          </p:cNvPr>
          <p:cNvCxnSpPr>
            <a:cxnSpLocks/>
          </p:cNvCxnSpPr>
          <p:nvPr/>
        </p:nvCxnSpPr>
        <p:spPr>
          <a:xfrm>
            <a:off x="1290967" y="2694951"/>
            <a:ext cx="0" cy="451022"/>
          </a:xfrm>
          <a:prstGeom prst="straightConnector1">
            <a:avLst/>
          </a:prstGeom>
          <a:ln w="38100">
            <a:solidFill>
              <a:srgbClr val="EC6820"/>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A07E26E7-3643-4289-B8F5-7A75D7350DDF}"/>
              </a:ext>
            </a:extLst>
          </p:cNvPr>
          <p:cNvSpPr/>
          <p:nvPr/>
        </p:nvSpPr>
        <p:spPr>
          <a:xfrm>
            <a:off x="161579" y="6095844"/>
            <a:ext cx="1237401" cy="609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C8739338-5035-44B0-9745-880CBC80C612}"/>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SC ADOPT-A-STREAM (SC AAS)</a:t>
            </a:r>
            <a:endParaRPr lang="en-US" sz="1800"/>
          </a:p>
        </p:txBody>
      </p:sp>
      <p:pic>
        <p:nvPicPr>
          <p:cNvPr id="3" name="Picture 2" descr="A group of people standing around a table&#10;&#10;Description automatically generated">
            <a:extLst>
              <a:ext uri="{FF2B5EF4-FFF2-40B4-BE49-F238E27FC236}">
                <a16:creationId xmlns:a16="http://schemas.microsoft.com/office/drawing/2014/main" id="{1B607E1B-87DC-6EA8-83C5-3D6263650F56}"/>
              </a:ext>
            </a:extLst>
          </p:cNvPr>
          <p:cNvPicPr>
            <a:picLocks noChangeAspect="1"/>
          </p:cNvPicPr>
          <p:nvPr/>
        </p:nvPicPr>
        <p:blipFill rotWithShape="1">
          <a:blip r:embed="rId7"/>
          <a:srcRect l="23459" r="23213" b="1494"/>
          <a:stretch/>
        </p:blipFill>
        <p:spPr>
          <a:xfrm>
            <a:off x="2665562" y="1178366"/>
            <a:ext cx="3909508" cy="4909457"/>
          </a:xfrm>
          <a:prstGeom prst="rect">
            <a:avLst/>
          </a:prstGeom>
        </p:spPr>
      </p:pic>
      <p:pic>
        <p:nvPicPr>
          <p:cNvPr id="6" name="Picture 5" descr="A group of people standing on a dock in the water&#10;&#10;Description automatically generated">
            <a:extLst>
              <a:ext uri="{FF2B5EF4-FFF2-40B4-BE49-F238E27FC236}">
                <a16:creationId xmlns:a16="http://schemas.microsoft.com/office/drawing/2014/main" id="{50BC52AF-983A-C197-121B-E178D35AC399}"/>
              </a:ext>
            </a:extLst>
          </p:cNvPr>
          <p:cNvPicPr>
            <a:picLocks noChangeAspect="1"/>
          </p:cNvPicPr>
          <p:nvPr/>
        </p:nvPicPr>
        <p:blipFill rotWithShape="1">
          <a:blip r:embed="rId8"/>
          <a:srcRect l="8815" t="17987" r="49480" b="26672"/>
          <a:stretch/>
        </p:blipFill>
        <p:spPr>
          <a:xfrm>
            <a:off x="6655944" y="2550340"/>
            <a:ext cx="2285615" cy="1706043"/>
          </a:xfrm>
          <a:prstGeom prst="rect">
            <a:avLst/>
          </a:prstGeom>
        </p:spPr>
      </p:pic>
      <p:pic>
        <p:nvPicPr>
          <p:cNvPr id="8" name="Picture 7" descr="Two people holding a large glass tube&#10;&#10;Description automatically generated">
            <a:extLst>
              <a:ext uri="{FF2B5EF4-FFF2-40B4-BE49-F238E27FC236}">
                <a16:creationId xmlns:a16="http://schemas.microsoft.com/office/drawing/2014/main" id="{90E204B4-DD31-0F74-184B-DDA95661A13B}"/>
              </a:ext>
            </a:extLst>
          </p:cNvPr>
          <p:cNvPicPr>
            <a:picLocks noChangeAspect="1"/>
          </p:cNvPicPr>
          <p:nvPr/>
        </p:nvPicPr>
        <p:blipFill>
          <a:blip r:embed="rId9"/>
          <a:stretch>
            <a:fillRect/>
          </a:stretch>
        </p:blipFill>
        <p:spPr>
          <a:xfrm rot="10800000">
            <a:off x="6646607" y="4381781"/>
            <a:ext cx="2294952" cy="1706042"/>
          </a:xfrm>
          <a:prstGeom prst="rect">
            <a:avLst/>
          </a:prstGeom>
        </p:spPr>
      </p:pic>
    </p:spTree>
    <p:extLst>
      <p:ext uri="{BB962C8B-B14F-4D97-AF65-F5344CB8AC3E}">
        <p14:creationId xmlns:p14="http://schemas.microsoft.com/office/powerpoint/2010/main" val="4018084257"/>
      </p:ext>
    </p:extLst>
  </p:cSld>
  <p:clrMapOvr>
    <a:masterClrMapping/>
  </p:clrMapOvr>
  <p:transition advClick="0"/>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WHAT IS TRANSPARENCY?</a:t>
            </a:r>
          </a:p>
        </p:txBody>
      </p:sp>
      <p:sp>
        <p:nvSpPr>
          <p:cNvPr id="12292" name="Rectangle 5"/>
          <p:cNvSpPr>
            <a:spLocks noChangeArrowheads="1"/>
          </p:cNvSpPr>
          <p:nvPr/>
        </p:nvSpPr>
        <p:spPr bwMode="auto">
          <a:xfrm>
            <a:off x="381000" y="678600"/>
            <a:ext cx="8229600" cy="5815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1050">
              <a:latin typeface="Arial" charset="0"/>
              <a:ea typeface="ＭＳ Ｐゴシック" charset="0"/>
            </a:endParaRPr>
          </a:p>
          <a:p>
            <a:pPr>
              <a:lnSpc>
                <a:spcPct val="90000"/>
              </a:lnSpc>
              <a:spcBef>
                <a:spcPct val="20000"/>
              </a:spcBef>
              <a:defRPr/>
            </a:pPr>
            <a:endParaRPr lang="en-US" sz="1050">
              <a:latin typeface="Arial" charset="0"/>
              <a:ea typeface="ＭＳ Ｐゴシック" charset="0"/>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Clarity or</a:t>
            </a:r>
            <a:r>
              <a:rPr lang="en-US" sz="2600" b="1"/>
              <a:t> light penetration</a:t>
            </a:r>
            <a:r>
              <a:rPr lang="en-US" sz="2600">
                <a:solidFill>
                  <a:schemeClr val="tx2"/>
                </a:solidFill>
              </a:rPr>
              <a:t> of water</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Affected by color &amp; </a:t>
            </a:r>
            <a:br>
              <a:rPr lang="en-US" sz="2600"/>
            </a:br>
            <a:r>
              <a:rPr lang="en-US" sz="2600">
                <a:solidFill>
                  <a:schemeClr val="tx2"/>
                </a:solidFill>
              </a:rPr>
              <a:t>suspended materials</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ea typeface="Lato"/>
                <a:cs typeface="Lato"/>
              </a:rPr>
              <a:t>Measured in </a:t>
            </a:r>
            <a:r>
              <a:rPr lang="en-US" sz="2600" b="1">
                <a:ea typeface="Lato"/>
                <a:cs typeface="Lato"/>
              </a:rPr>
              <a:t>cm</a:t>
            </a:r>
          </a:p>
          <a:p>
            <a:pPr marL="0" lvl="1">
              <a:lnSpc>
                <a:spcPct val="90000"/>
              </a:lnSpc>
              <a:spcBef>
                <a:spcPct val="20000"/>
              </a:spcBef>
              <a:buClr>
                <a:schemeClr val="accent4"/>
              </a:buClr>
              <a:buSzPct val="150000"/>
              <a:defRPr/>
            </a:pPr>
            <a:endParaRPr lang="en-US" sz="2600">
              <a:solidFill>
                <a:schemeClr val="tx2"/>
              </a:solidFill>
              <a:ea typeface="Lato"/>
              <a:cs typeface="Lato"/>
            </a:endParaRPr>
          </a:p>
        </p:txBody>
      </p:sp>
      <p:pic>
        <p:nvPicPr>
          <p:cNvPr id="2" name="Picture 1">
            <a:extLst>
              <a:ext uri="{FF2B5EF4-FFF2-40B4-BE49-F238E27FC236}">
                <a16:creationId xmlns:a16="http://schemas.microsoft.com/office/drawing/2014/main" id="{74232EB3-46DA-FE9F-F47A-35E68CEB1CB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5400000">
            <a:off x="2941383" y="3377359"/>
            <a:ext cx="2995676" cy="2246757"/>
          </a:xfrm>
          <a:prstGeom prst="rect">
            <a:avLst/>
          </a:prstGeom>
          <a:ln>
            <a:noFill/>
          </a:ln>
          <a:effectLst>
            <a:outerShdw blurRad="292100" dist="139700" dir="2700000" algn="tl" rotWithShape="0">
              <a:srgbClr val="333333">
                <a:alpha val="65000"/>
              </a:srgbClr>
            </a:outerShdw>
          </a:effectLst>
        </p:spPr>
      </p:pic>
      <p:pic>
        <p:nvPicPr>
          <p:cNvPr id="6" name="Secchi Video">
            <a:hlinkClick r:id="" action="ppaction://media"/>
            <a:extLst>
              <a:ext uri="{FF2B5EF4-FFF2-40B4-BE49-F238E27FC236}">
                <a16:creationId xmlns:a16="http://schemas.microsoft.com/office/drawing/2014/main" id="{4069E150-A282-271C-2490-957F802584F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9173" b="27004"/>
          <a:stretch/>
        </p:blipFill>
        <p:spPr>
          <a:xfrm>
            <a:off x="407764" y="3002898"/>
            <a:ext cx="2640236" cy="2995677"/>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9342A3E7-7B78-5F5E-CB15-1F9866A3D50A}"/>
              </a:ext>
            </a:extLst>
          </p:cNvPr>
          <p:cNvPicPr>
            <a:picLocks noChangeAspect="1"/>
          </p:cNvPicPr>
          <p:nvPr/>
        </p:nvPicPr>
        <p:blipFill>
          <a:blip r:embed="rId7"/>
          <a:stretch>
            <a:fillRect/>
          </a:stretch>
        </p:blipFill>
        <p:spPr>
          <a:xfrm>
            <a:off x="5906060" y="1586441"/>
            <a:ext cx="2704837" cy="44102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19340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CCA9A-1B69-06BB-BA52-7AA4194B8508}"/>
            </a:ext>
          </a:extLst>
        </p:cNvPr>
        <p:cNvGrpSpPr/>
        <p:nvPr/>
      </p:nvGrpSpPr>
      <p:grpSpPr>
        <a:xfrm>
          <a:off x="0" y="0"/>
          <a:ext cx="0" cy="0"/>
          <a:chOff x="0" y="0"/>
          <a:chExt cx="0" cy="0"/>
        </a:xfrm>
      </p:grpSpPr>
      <p:sp>
        <p:nvSpPr>
          <p:cNvPr id="9220" name="Rectangle 4">
            <a:extLst>
              <a:ext uri="{FF2B5EF4-FFF2-40B4-BE49-F238E27FC236}">
                <a16:creationId xmlns:a16="http://schemas.microsoft.com/office/drawing/2014/main" id="{D6ECA2CA-5C60-8D9E-B57F-70B11DF443D8}"/>
              </a:ext>
            </a:extLst>
          </p:cNvPr>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a:ea typeface="MS PGothic"/>
                <a:cs typeface="Arial"/>
              </a:rPr>
              <a:t>WHAT IS TURBIDITY?</a:t>
            </a:r>
          </a:p>
        </p:txBody>
      </p:sp>
      <p:sp>
        <p:nvSpPr>
          <p:cNvPr id="12292" name="Rectangle 5">
            <a:extLst>
              <a:ext uri="{FF2B5EF4-FFF2-40B4-BE49-F238E27FC236}">
                <a16:creationId xmlns:a16="http://schemas.microsoft.com/office/drawing/2014/main" id="{FA472194-34D8-0D07-0D06-118081DA4D11}"/>
              </a:ext>
            </a:extLst>
          </p:cNvPr>
          <p:cNvSpPr>
            <a:spLocks noChangeArrowheads="1"/>
          </p:cNvSpPr>
          <p:nvPr/>
        </p:nvSpPr>
        <p:spPr bwMode="auto">
          <a:xfrm>
            <a:off x="134816" y="652409"/>
            <a:ext cx="4302370" cy="5815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2600">
              <a:latin typeface="Arial" charset="0"/>
              <a:ea typeface="ＭＳ Ｐゴシック" charset="0"/>
              <a:cs typeface="Arial"/>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ea typeface="Lato"/>
                <a:cs typeface="Lato"/>
              </a:rPr>
              <a:t>"Cloudiness" or measure of suspended particles of water</a:t>
            </a:r>
          </a:p>
          <a:p>
            <a:pPr lvl="1" indent="-457200">
              <a:lnSpc>
                <a:spcPct val="90000"/>
              </a:lnSpc>
              <a:spcBef>
                <a:spcPct val="20000"/>
              </a:spcBef>
              <a:buClr>
                <a:schemeClr val="accent4"/>
              </a:buClr>
              <a:buSzPct val="150000"/>
              <a:buFont typeface="Wingdings" panose="05000000000000000000" pitchFamily="2" charset="2"/>
              <a:buChar char="§"/>
              <a:defRPr/>
            </a:pPr>
            <a:r>
              <a:rPr lang="en-US" sz="2600" b="1"/>
              <a:t>NOT the same as Transparency</a:t>
            </a:r>
            <a:endParaRPr lang="en-US" sz="2600" b="1">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ea typeface="Lato"/>
                <a:cs typeface="Lato"/>
              </a:rPr>
              <a:t>Measured in </a:t>
            </a:r>
            <a:r>
              <a:rPr lang="en-US" sz="2600" b="1">
                <a:ea typeface="Lato"/>
                <a:cs typeface="Lato"/>
              </a:rPr>
              <a:t>NTUs</a:t>
            </a:r>
          </a:p>
          <a:p>
            <a:pPr lvl="1" indent="-457200">
              <a:lnSpc>
                <a:spcPct val="90000"/>
              </a:lnSpc>
              <a:spcBef>
                <a:spcPct val="20000"/>
              </a:spcBef>
              <a:buClr>
                <a:schemeClr val="accent4"/>
              </a:buClr>
              <a:buSzPct val="150000"/>
              <a:buFont typeface="Wingdings" panose="05000000000000000000" pitchFamily="2" charset="2"/>
              <a:buChar char="§"/>
              <a:defRPr/>
            </a:pPr>
            <a:endParaRPr lang="en-US" sz="2600">
              <a:solidFill>
                <a:schemeClr val="tx2"/>
              </a:solidFill>
              <a:ea typeface="Lato"/>
              <a:cs typeface="Lato"/>
            </a:endParaRPr>
          </a:p>
        </p:txBody>
      </p:sp>
      <p:sp>
        <p:nvSpPr>
          <p:cNvPr id="5" name="TextBox 4">
            <a:extLst>
              <a:ext uri="{FF2B5EF4-FFF2-40B4-BE49-F238E27FC236}">
                <a16:creationId xmlns:a16="http://schemas.microsoft.com/office/drawing/2014/main" id="{F437DCFD-BB05-0FC8-09DA-69F3AE7D046F}"/>
              </a:ext>
            </a:extLst>
          </p:cNvPr>
          <p:cNvSpPr txBox="1"/>
          <p:nvPr/>
        </p:nvSpPr>
        <p:spPr bwMode="auto">
          <a:xfrm>
            <a:off x="446105" y="4020501"/>
            <a:ext cx="3475630" cy="169277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altLang="en-US" sz="2600" b="1" i="1">
                <a:solidFill>
                  <a:schemeClr val="accent5"/>
                </a:solidFill>
                <a:cs typeface="Arial"/>
              </a:rPr>
              <a:t>Let’s find it! </a:t>
            </a:r>
            <a:endParaRPr lang="en-US" altLang="en-US" sz="2600" b="1" i="1">
              <a:solidFill>
                <a:schemeClr val="accent5"/>
              </a:solidFill>
              <a:ea typeface="Lato"/>
              <a:cs typeface="Arial" panose="020B0604020202020204" pitchFamily="34" charset="0"/>
            </a:endParaRPr>
          </a:p>
          <a:p>
            <a:endParaRPr lang="en-US" altLang="en-US" sz="2600" b="1" i="1">
              <a:solidFill>
                <a:schemeClr val="accent5"/>
              </a:solidFill>
              <a:ea typeface="Lato"/>
              <a:cs typeface="Arial" panose="020B0604020202020204" pitchFamily="34" charset="0"/>
            </a:endParaRPr>
          </a:p>
          <a:p>
            <a:r>
              <a:rPr lang="en-US" altLang="en-US" sz="2600" b="1" i="1">
                <a:solidFill>
                  <a:schemeClr val="accent5"/>
                </a:solidFill>
                <a:cs typeface="Arial"/>
              </a:rPr>
              <a:t>State Standard: </a:t>
            </a:r>
            <a:endParaRPr lang="en-US" altLang="en-US" sz="2600" b="1" i="1">
              <a:solidFill>
                <a:schemeClr val="accent5"/>
              </a:solidFill>
              <a:ea typeface="Lato"/>
              <a:cs typeface="Arial" panose="020B0604020202020204" pitchFamily="34" charset="0"/>
            </a:endParaRPr>
          </a:p>
          <a:p>
            <a:r>
              <a:rPr lang="en-US" altLang="en-US" sz="2600" b="1" i="1">
                <a:solidFill>
                  <a:schemeClr val="accent4"/>
                </a:solidFill>
                <a:cs typeface="Arial"/>
              </a:rPr>
              <a:t>Not to exceed 25 NTUS</a:t>
            </a:r>
            <a:endParaRPr lang="en-US" altLang="en-US" sz="2600" b="1" i="1">
              <a:solidFill>
                <a:schemeClr val="accent4"/>
              </a:solidFill>
              <a:ea typeface="Lato"/>
              <a:cs typeface="Arial"/>
            </a:endParaRPr>
          </a:p>
        </p:txBody>
      </p:sp>
      <p:pic>
        <p:nvPicPr>
          <p:cNvPr id="3" name="Picture 2">
            <a:extLst>
              <a:ext uri="{FF2B5EF4-FFF2-40B4-BE49-F238E27FC236}">
                <a16:creationId xmlns:a16="http://schemas.microsoft.com/office/drawing/2014/main" id="{A0F4B18F-4E0F-A20B-855E-96C21C8C9D26}"/>
              </a:ext>
            </a:extLst>
          </p:cNvPr>
          <p:cNvPicPr>
            <a:picLocks noChangeAspect="1"/>
          </p:cNvPicPr>
          <p:nvPr/>
        </p:nvPicPr>
        <p:blipFill rotWithShape="1">
          <a:blip r:embed="rId3"/>
          <a:srcRect l="24603" r="19444" b="235"/>
          <a:stretch/>
        </p:blipFill>
        <p:spPr>
          <a:xfrm>
            <a:off x="4720590" y="1608147"/>
            <a:ext cx="3886211" cy="3897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29261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4"/>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TRANSPARENCY TUBE</a:t>
            </a:r>
          </a:p>
        </p:txBody>
      </p:sp>
      <p:sp>
        <p:nvSpPr>
          <p:cNvPr id="12292" name="Rectangle 5"/>
          <p:cNvSpPr>
            <a:spLocks noChangeArrowheads="1"/>
          </p:cNvSpPr>
          <p:nvPr/>
        </p:nvSpPr>
        <p:spPr bwMode="auto">
          <a:xfrm>
            <a:off x="381000" y="521007"/>
            <a:ext cx="8686800" cy="5815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1050">
              <a:latin typeface="Arial" charset="0"/>
              <a:ea typeface="ＭＳ Ｐゴシック" charset="0"/>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Collect a new sample using a bucket/sampling pole</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Measure in shade</a:t>
            </a:r>
            <a:endParaRPr lang="en-US" sz="2600">
              <a:solidFill>
                <a:schemeClr val="tx2"/>
              </a:solidFill>
              <a:ea typeface="Lato"/>
              <a:cs typeface="Lato"/>
            </a:endParaRPr>
          </a:p>
          <a:p>
            <a:pPr lvl="2" indent="-457200">
              <a:lnSpc>
                <a:spcPct val="90000"/>
              </a:lnSpc>
              <a:spcBef>
                <a:spcPct val="20000"/>
              </a:spcBef>
              <a:buClr>
                <a:schemeClr val="accent4"/>
              </a:buClr>
              <a:buSzPct val="150000"/>
              <a:buFont typeface="Wingdings" panose="05000000000000000000" pitchFamily="2" charset="2"/>
              <a:buChar char="§"/>
              <a:defRPr/>
            </a:pPr>
            <a:r>
              <a:rPr lang="en-US" sz="2000" b="1"/>
              <a:t>Remove hats and sunglasses</a:t>
            </a:r>
            <a:endParaRPr lang="en-US" sz="2000" b="1">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&gt; 120 cm</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Remix if water sample has settled</a:t>
            </a:r>
            <a:endParaRPr lang="en-US" sz="2600">
              <a:solidFill>
                <a:schemeClr val="tx2"/>
              </a:solidFill>
              <a:ea typeface="Lato"/>
              <a:cs typeface="Lato"/>
            </a:endParaRPr>
          </a:p>
        </p:txBody>
      </p:sp>
      <p:pic>
        <p:nvPicPr>
          <p:cNvPr id="4" name="Picture 3">
            <a:extLst>
              <a:ext uri="{FF2B5EF4-FFF2-40B4-BE49-F238E27FC236}">
                <a16:creationId xmlns:a16="http://schemas.microsoft.com/office/drawing/2014/main" id="{5E78A5DA-4767-4C7D-F9DA-F20F379C807C}"/>
              </a:ext>
            </a:extLst>
          </p:cNvPr>
          <p:cNvPicPr>
            <a:picLocks noChangeAspect="1"/>
          </p:cNvPicPr>
          <p:nvPr/>
        </p:nvPicPr>
        <p:blipFill>
          <a:blip r:embed="rId3"/>
          <a:stretch>
            <a:fillRect/>
          </a:stretch>
        </p:blipFill>
        <p:spPr>
          <a:xfrm>
            <a:off x="0" y="3200400"/>
            <a:ext cx="9144000" cy="2846241"/>
          </a:xfrm>
          <a:prstGeom prst="rect">
            <a:avLst/>
          </a:prstGeom>
        </p:spPr>
      </p:pic>
      <p:sp>
        <p:nvSpPr>
          <p:cNvPr id="2" name="TextBox 1">
            <a:extLst>
              <a:ext uri="{FF2B5EF4-FFF2-40B4-BE49-F238E27FC236}">
                <a16:creationId xmlns:a16="http://schemas.microsoft.com/office/drawing/2014/main" id="{E913193F-8FD5-3F2C-B495-9AF54C39ECC0}"/>
              </a:ext>
            </a:extLst>
          </p:cNvPr>
          <p:cNvSpPr txBox="1"/>
          <p:nvPr/>
        </p:nvSpPr>
        <p:spPr bwMode="auto">
          <a:xfrm>
            <a:off x="2463572" y="6002200"/>
            <a:ext cx="2053758" cy="646331"/>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latin typeface="Lato"/>
              </a:rPr>
              <a:t>When quadrants are barely visible. </a:t>
            </a:r>
            <a:endParaRPr lang="en-US" b="1">
              <a:ea typeface="Lato"/>
              <a:cs typeface="Lato"/>
            </a:endParaRPr>
          </a:p>
        </p:txBody>
      </p:sp>
      <p:sp>
        <p:nvSpPr>
          <p:cNvPr id="3" name="Rectangle 2">
            <a:extLst>
              <a:ext uri="{FF2B5EF4-FFF2-40B4-BE49-F238E27FC236}">
                <a16:creationId xmlns:a16="http://schemas.microsoft.com/office/drawing/2014/main" id="{87780448-5228-E817-CE7D-BC602003C105}"/>
              </a:ext>
            </a:extLst>
          </p:cNvPr>
          <p:cNvSpPr/>
          <p:nvPr/>
        </p:nvSpPr>
        <p:spPr>
          <a:xfrm>
            <a:off x="2304435" y="3226209"/>
            <a:ext cx="2285999" cy="3564193"/>
          </a:xfrm>
          <a:prstGeom prst="rect">
            <a:avLst/>
          </a:prstGeom>
          <a:noFill/>
          <a:ln w="57150"/>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50985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184026-6E01-4471-8DB7-4F32D4FEA320}"/>
              </a:ext>
            </a:extLst>
          </p:cNvPr>
          <p:cNvGrpSpPr/>
          <p:nvPr/>
        </p:nvGrpSpPr>
        <p:grpSpPr>
          <a:xfrm>
            <a:off x="1539003" y="3491078"/>
            <a:ext cx="6704278" cy="2848586"/>
            <a:chOff x="685614" y="2438399"/>
            <a:chExt cx="7764591" cy="3276603"/>
          </a:xfrm>
        </p:grpSpPr>
        <p:pic>
          <p:nvPicPr>
            <p:cNvPr id="3" name="Picture 2">
              <a:extLst>
                <a:ext uri="{FF2B5EF4-FFF2-40B4-BE49-F238E27FC236}">
                  <a16:creationId xmlns:a16="http://schemas.microsoft.com/office/drawing/2014/main" id="{C6F2ABE3-289A-4732-BD38-4C256A7BD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899" r="16629"/>
            <a:stretch/>
          </p:blipFill>
          <p:spPr>
            <a:xfrm rot="5400000">
              <a:off x="2933699" y="2781921"/>
              <a:ext cx="3276602" cy="2589560"/>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BDAB903A-E908-4954-A6CE-833ABAF6928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899" r="16629"/>
            <a:stretch/>
          </p:blipFill>
          <p:spPr>
            <a:xfrm rot="5400000">
              <a:off x="5517125" y="2781919"/>
              <a:ext cx="3276600" cy="258956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16115F65-E2A8-4CC5-BEED-63C3AFFBE8C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7854" r="16674"/>
            <a:stretch/>
          </p:blipFill>
          <p:spPr>
            <a:xfrm rot="5400000">
              <a:off x="342094" y="2781919"/>
              <a:ext cx="3276600" cy="2589560"/>
            </a:xfrm>
            <a:prstGeom prst="rect">
              <a:avLst/>
            </a:prstGeom>
            <a:ln>
              <a:noFill/>
            </a:ln>
            <a:effectLst>
              <a:outerShdw blurRad="292100" dist="139700" dir="2700000" algn="tl" rotWithShape="0">
                <a:srgbClr val="333333">
                  <a:alpha val="65000"/>
                </a:srgbClr>
              </a:outerShdw>
            </a:effectLst>
          </p:spPr>
        </p:pic>
      </p:grpSp>
      <p:sp>
        <p:nvSpPr>
          <p:cNvPr id="6" name="Title 1">
            <a:extLst>
              <a:ext uri="{FF2B5EF4-FFF2-40B4-BE49-F238E27FC236}">
                <a16:creationId xmlns:a16="http://schemas.microsoft.com/office/drawing/2014/main" id="{7A9E1574-4222-437B-A59C-24A3E48E77BA}"/>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SECCHI DISK</a:t>
            </a:r>
            <a:endParaRPr lang="en-US" sz="1800"/>
          </a:p>
        </p:txBody>
      </p:sp>
      <p:sp>
        <p:nvSpPr>
          <p:cNvPr id="8" name="Content Placeholder 2">
            <a:extLst>
              <a:ext uri="{FF2B5EF4-FFF2-40B4-BE49-F238E27FC236}">
                <a16:creationId xmlns:a16="http://schemas.microsoft.com/office/drawing/2014/main" id="{41BC48D2-53B1-4FD3-AE27-E5117CC12BFB}"/>
              </a:ext>
            </a:extLst>
          </p:cNvPr>
          <p:cNvSpPr txBox="1">
            <a:spLocks/>
          </p:cNvSpPr>
          <p:nvPr/>
        </p:nvSpPr>
        <p:spPr>
          <a:xfrm>
            <a:off x="304800" y="996335"/>
            <a:ext cx="8458200" cy="28956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8"/>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b="1">
                <a:latin typeface="Lato"/>
                <a:ea typeface="Lato"/>
                <a:cs typeface="Lato"/>
              </a:rPr>
              <a:t>Disappearance depth and reappearance </a:t>
            </a:r>
            <a:r>
              <a:rPr lang="en-US" sz="2600">
                <a:solidFill>
                  <a:schemeClr val="tx2"/>
                </a:solidFill>
                <a:latin typeface="Lato"/>
                <a:ea typeface="Lato"/>
                <a:cs typeface="Lato"/>
              </a:rPr>
              <a:t>depth</a:t>
            </a:r>
          </a:p>
          <a:p>
            <a:pPr>
              <a:buClr>
                <a:schemeClr val="tx1"/>
              </a:buClr>
              <a:buFont typeface="Wingdings" panose="05000000000000000000" pitchFamily="2" charset="2"/>
              <a:buChar char="§"/>
            </a:pPr>
            <a:r>
              <a:rPr lang="en-US" sz="2600">
                <a:solidFill>
                  <a:schemeClr val="tx2"/>
                </a:solidFill>
                <a:latin typeface="Lato"/>
                <a:ea typeface="Lato"/>
                <a:cs typeface="Lato"/>
              </a:rPr>
              <a:t>Measure from the disk to the top of the water </a:t>
            </a:r>
            <a:r>
              <a:rPr lang="en-US" sz="2600" b="1">
                <a:latin typeface="Lato"/>
                <a:ea typeface="Lato"/>
                <a:cs typeface="Lato"/>
              </a:rPr>
              <a:t>NOT to where you hold the rope</a:t>
            </a:r>
            <a:endParaRPr lang="en-US" sz="2600" b="1">
              <a:ea typeface="Lato"/>
              <a:cs typeface="Lato"/>
            </a:endParaRPr>
          </a:p>
          <a:p>
            <a:pPr>
              <a:buClr>
                <a:schemeClr val="tx1"/>
              </a:buClr>
              <a:buFont typeface="Wingdings" panose="05000000000000000000" pitchFamily="2" charset="2"/>
              <a:buChar char="§"/>
            </a:pPr>
            <a:r>
              <a:rPr lang="en-US" sz="2600">
                <a:solidFill>
                  <a:schemeClr val="tx2"/>
                </a:solidFill>
                <a:latin typeface="Lato"/>
                <a:ea typeface="Lato"/>
                <a:cs typeface="Lato"/>
              </a:rPr>
              <a:t>Disc hits bottom?</a:t>
            </a:r>
          </a:p>
          <a:p>
            <a:pPr>
              <a:buClr>
                <a:schemeClr val="tx1"/>
              </a:buClr>
              <a:buFont typeface="Wingdings" panose="05000000000000000000" pitchFamily="2" charset="2"/>
              <a:buChar char="§"/>
            </a:pPr>
            <a:r>
              <a:rPr lang="en-US" sz="2600">
                <a:solidFill>
                  <a:schemeClr val="tx2"/>
                </a:solidFill>
                <a:latin typeface="Lato"/>
                <a:ea typeface="Lato"/>
                <a:cs typeface="Lato"/>
              </a:rPr>
              <a:t>Measured in </a:t>
            </a:r>
            <a:r>
              <a:rPr lang="en-US" sz="2600">
                <a:latin typeface="Lato"/>
                <a:ea typeface="Lato"/>
                <a:cs typeface="Lato"/>
              </a:rPr>
              <a:t>m</a:t>
            </a:r>
            <a:r>
              <a:rPr lang="en-US" sz="2600">
                <a:solidFill>
                  <a:schemeClr val="tx2"/>
                </a:solidFill>
                <a:latin typeface="Lato"/>
                <a:ea typeface="Lato"/>
                <a:cs typeface="Lato"/>
              </a:rPr>
              <a:t>eters</a:t>
            </a:r>
          </a:p>
        </p:txBody>
      </p:sp>
    </p:spTree>
    <p:extLst>
      <p:ext uri="{BB962C8B-B14F-4D97-AF65-F5344CB8AC3E}">
        <p14:creationId xmlns:p14="http://schemas.microsoft.com/office/powerpoint/2010/main" val="1866713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1E82A6-7BDC-4CF2-BCFB-31C2AACB9CBF}"/>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WHAT IS SALINITY?</a:t>
            </a:r>
            <a:endParaRPr lang="en-US" sz="1800"/>
          </a:p>
        </p:txBody>
      </p:sp>
      <p:sp>
        <p:nvSpPr>
          <p:cNvPr id="6" name="Content Placeholder 2">
            <a:extLst>
              <a:ext uri="{FF2B5EF4-FFF2-40B4-BE49-F238E27FC236}">
                <a16:creationId xmlns:a16="http://schemas.microsoft.com/office/drawing/2014/main" id="{9547E19A-590C-4191-9ADD-7E62578063BB}"/>
              </a:ext>
            </a:extLst>
          </p:cNvPr>
          <p:cNvSpPr txBox="1">
            <a:spLocks/>
          </p:cNvSpPr>
          <p:nvPr/>
        </p:nvSpPr>
        <p:spPr>
          <a:xfrm>
            <a:off x="304800" y="996335"/>
            <a:ext cx="8458200" cy="2895600"/>
          </a:xfrm>
          <a:prstGeom prst="rect">
            <a:avLst/>
          </a:prstGeom>
        </p:spPr>
        <p:txBody>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tx1"/>
              </a:buClr>
              <a:buFont typeface="Wingdings" panose="05000000000000000000" pitchFamily="2" charset="2"/>
              <a:buChar char="§"/>
            </a:pPr>
            <a:r>
              <a:rPr lang="en-US" sz="2600">
                <a:solidFill>
                  <a:schemeClr val="tx2"/>
                </a:solidFill>
              </a:rPr>
              <a:t>Measure of dissolved salts</a:t>
            </a:r>
          </a:p>
          <a:p>
            <a:pPr lvl="1">
              <a:buClr>
                <a:schemeClr val="tx1"/>
              </a:buClr>
              <a:buFont typeface="Wingdings" panose="05000000000000000000" pitchFamily="2" charset="2"/>
              <a:buChar char="§"/>
            </a:pPr>
            <a:r>
              <a:rPr lang="en-US" sz="2200">
                <a:solidFill>
                  <a:schemeClr val="tx2"/>
                </a:solidFill>
              </a:rPr>
              <a:t>ppt (parts per thousand)</a:t>
            </a:r>
          </a:p>
          <a:p>
            <a:pPr>
              <a:buClr>
                <a:schemeClr val="tx1"/>
              </a:buClr>
              <a:buFont typeface="Wingdings" panose="05000000000000000000" pitchFamily="2" charset="2"/>
              <a:buChar char="§"/>
            </a:pPr>
            <a:r>
              <a:rPr lang="en-US" sz="2600" b="1"/>
              <a:t>&gt; 0.5 ppt = Saltwater</a:t>
            </a:r>
          </a:p>
          <a:p>
            <a:pPr lvl="1">
              <a:buClr>
                <a:schemeClr val="tx1"/>
              </a:buClr>
              <a:buFont typeface="Wingdings" panose="05000000000000000000" pitchFamily="2" charset="2"/>
              <a:buChar char="§"/>
            </a:pPr>
            <a:r>
              <a:rPr lang="en-US" sz="2200">
                <a:solidFill>
                  <a:schemeClr val="tx2"/>
                </a:solidFill>
              </a:rPr>
              <a:t>Freshwater: 0 ppt</a:t>
            </a:r>
          </a:p>
          <a:p>
            <a:pPr lvl="1">
              <a:buClr>
                <a:schemeClr val="tx1"/>
              </a:buClr>
              <a:buFont typeface="Wingdings" panose="05000000000000000000" pitchFamily="2" charset="2"/>
              <a:buChar char="§"/>
            </a:pPr>
            <a:r>
              <a:rPr lang="en-US" sz="2200">
                <a:solidFill>
                  <a:schemeClr val="tx2"/>
                </a:solidFill>
              </a:rPr>
              <a:t>Tidal Creeks: 5-10 ppt</a:t>
            </a:r>
          </a:p>
          <a:p>
            <a:pPr lvl="1">
              <a:buClr>
                <a:schemeClr val="tx1"/>
              </a:buClr>
              <a:buFont typeface="Wingdings" panose="05000000000000000000" pitchFamily="2" charset="2"/>
              <a:buChar char="§"/>
            </a:pPr>
            <a:r>
              <a:rPr lang="en-US" sz="2200">
                <a:solidFill>
                  <a:schemeClr val="tx2"/>
                </a:solidFill>
              </a:rPr>
              <a:t>Ocean: 36 ppt</a:t>
            </a:r>
          </a:p>
          <a:p>
            <a:pPr>
              <a:buClr>
                <a:schemeClr val="tx1"/>
              </a:buClr>
              <a:buFont typeface="Wingdings" panose="05000000000000000000" pitchFamily="2" charset="2"/>
              <a:buChar char="Ø"/>
            </a:pPr>
            <a:endParaRPr lang="en-US" sz="2600" b="1"/>
          </a:p>
          <a:p>
            <a:pPr>
              <a:buClr>
                <a:schemeClr val="tx1"/>
              </a:buClr>
              <a:buFont typeface="Wingdings" panose="05000000000000000000" pitchFamily="2" charset="2"/>
              <a:buChar char="§"/>
            </a:pPr>
            <a:endParaRPr lang="en-US" sz="2800">
              <a:solidFill>
                <a:schemeClr val="tx2"/>
              </a:solidFill>
            </a:endParaRPr>
          </a:p>
        </p:txBody>
      </p:sp>
      <p:pic>
        <p:nvPicPr>
          <p:cNvPr id="2" name="Picture 1">
            <a:extLst>
              <a:ext uri="{FF2B5EF4-FFF2-40B4-BE49-F238E27FC236}">
                <a16:creationId xmlns:a16="http://schemas.microsoft.com/office/drawing/2014/main" id="{040E8ACB-A7AF-449C-AC09-64B60EDD090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colorTemperature colorTemp="5300"/>
                    </a14:imgEffect>
                  </a14:imgLayer>
                </a14:imgProps>
              </a:ext>
            </a:extLst>
          </a:blip>
          <a:stretch>
            <a:fillRect/>
          </a:stretch>
        </p:blipFill>
        <p:spPr>
          <a:xfrm>
            <a:off x="4287328" y="2667000"/>
            <a:ext cx="4551872" cy="3944956"/>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10A58C0-0072-4FB1-9D2A-FA441417110E}"/>
              </a:ext>
            </a:extLst>
          </p:cNvPr>
          <p:cNvSpPr txBox="1">
            <a:spLocks noChangeArrowheads="1"/>
          </p:cNvSpPr>
          <p:nvPr/>
        </p:nvSpPr>
        <p:spPr bwMode="auto">
          <a:xfrm>
            <a:off x="6172200" y="1695489"/>
            <a:ext cx="26670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r"/>
            <a:r>
              <a:rPr lang="en-US" b="1">
                <a:latin typeface="+mn-lt"/>
              </a:rPr>
              <a:t>Salt excretion on leaf of </a:t>
            </a:r>
            <a:r>
              <a:rPr lang="en-US" b="1" i="1">
                <a:latin typeface="+mn-lt"/>
              </a:rPr>
              <a:t>Spartina</a:t>
            </a:r>
            <a:endParaRPr lang="en-US" b="1">
              <a:latin typeface="+mn-lt"/>
            </a:endParaRPr>
          </a:p>
          <a:p>
            <a:pPr algn="r"/>
            <a:br>
              <a:rPr lang="en-US" sz="1100">
                <a:latin typeface="+mn-lt"/>
              </a:rPr>
            </a:br>
            <a:endParaRPr lang="en-US" altLang="en-US" sz="1100" b="1" i="1">
              <a:latin typeface="+mn-lt"/>
            </a:endParaRPr>
          </a:p>
        </p:txBody>
      </p:sp>
      <p:sp>
        <p:nvSpPr>
          <p:cNvPr id="4" name="TextBox 3">
            <a:extLst>
              <a:ext uri="{FF2B5EF4-FFF2-40B4-BE49-F238E27FC236}">
                <a16:creationId xmlns:a16="http://schemas.microsoft.com/office/drawing/2014/main" id="{47B9ECBD-0364-00AA-A08B-B8D4DD2EF59E}"/>
              </a:ext>
            </a:extLst>
          </p:cNvPr>
          <p:cNvSpPr txBox="1"/>
          <p:nvPr/>
        </p:nvSpPr>
        <p:spPr bwMode="auto">
          <a:xfrm>
            <a:off x="457200" y="4147035"/>
            <a:ext cx="2819400" cy="492443"/>
          </a:xfrm>
          <a:prstGeom prst="rect">
            <a:avLst/>
          </a:prstGeom>
          <a:noFill/>
          <a:ln w="9525">
            <a:noFill/>
            <a:miter lim="800000"/>
            <a:headEnd/>
            <a:tailEnd/>
          </a:ln>
        </p:spPr>
        <p:txBody>
          <a:bodyPr wrap="square" lIns="91440" tIns="45720" rIns="91440" bIns="45720" anchor="t">
            <a:spAutoFit/>
          </a:bodyPr>
          <a:lstStyle/>
          <a:p>
            <a:pPr marL="0" indent="0">
              <a:buClr>
                <a:schemeClr val="tx1"/>
              </a:buClr>
              <a:buNone/>
            </a:pPr>
            <a:r>
              <a:rPr lang="en-US" sz="2600" b="1">
                <a:latin typeface="Lato"/>
                <a:ea typeface="Lato"/>
                <a:cs typeface="Lato"/>
              </a:rPr>
              <a:t>↑</a:t>
            </a:r>
            <a:r>
              <a:rPr lang="en-US" sz="2600">
                <a:solidFill>
                  <a:schemeClr val="tx2"/>
                </a:solidFill>
                <a:latin typeface="Lato"/>
                <a:ea typeface="Lato"/>
                <a:cs typeface="Lato"/>
              </a:rPr>
              <a:t> Salinity = </a:t>
            </a:r>
            <a:r>
              <a:rPr lang="en-US" sz="2600" b="1">
                <a:latin typeface="Lato"/>
                <a:ea typeface="Lato"/>
                <a:cs typeface="Lato"/>
              </a:rPr>
              <a:t>↓</a:t>
            </a:r>
            <a:r>
              <a:rPr lang="en-US" sz="2600">
                <a:solidFill>
                  <a:schemeClr val="tx2"/>
                </a:solidFill>
                <a:latin typeface="Lato"/>
                <a:ea typeface="Lato"/>
                <a:cs typeface="Lato"/>
              </a:rPr>
              <a:t> DO</a:t>
            </a:r>
          </a:p>
        </p:txBody>
      </p:sp>
    </p:spTree>
    <p:extLst>
      <p:ext uri="{BB962C8B-B14F-4D97-AF65-F5344CB8AC3E}">
        <p14:creationId xmlns:p14="http://schemas.microsoft.com/office/powerpoint/2010/main" val="5401868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p:blipFill>
        <p:spPr>
          <a:xfrm>
            <a:off x="4424243" y="1153122"/>
            <a:ext cx="4716667" cy="4650738"/>
          </a:xfrm>
          <a:prstGeom prst="rect">
            <a:avLst/>
          </a:prstGeom>
        </p:spPr>
      </p:pic>
      <p:sp>
        <p:nvSpPr>
          <p:cNvPr id="5" name="Content Placeholder 2">
            <a:extLst>
              <a:ext uri="{FF2B5EF4-FFF2-40B4-BE49-F238E27FC236}">
                <a16:creationId xmlns:a16="http://schemas.microsoft.com/office/drawing/2014/main" id="{7E39A594-3928-4EFC-829F-AFC1C092359F}"/>
              </a:ext>
            </a:extLst>
          </p:cNvPr>
          <p:cNvSpPr txBox="1">
            <a:spLocks/>
          </p:cNvSpPr>
          <p:nvPr/>
        </p:nvSpPr>
        <p:spPr>
          <a:xfrm>
            <a:off x="72094" y="1010023"/>
            <a:ext cx="4654586" cy="2750242"/>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chemeClr val="tx1"/>
              </a:buClr>
              <a:buNone/>
            </a:pPr>
            <a:r>
              <a:rPr lang="en-US" b="1">
                <a:solidFill>
                  <a:schemeClr val="tx2"/>
                </a:solidFill>
                <a:latin typeface="Lato"/>
                <a:ea typeface="Lato"/>
                <a:cs typeface="Lato"/>
              </a:rPr>
              <a:t>Measure: </a:t>
            </a:r>
            <a:endParaRPr lang="en-US" b="1">
              <a:solidFill>
                <a:schemeClr val="tx2"/>
              </a:solidFill>
              <a:ea typeface="Lato"/>
              <a:cs typeface="Lato"/>
            </a:endParaRPr>
          </a:p>
          <a:p>
            <a:pPr lvl="1">
              <a:buClr>
                <a:schemeClr val="tx1"/>
              </a:buClr>
              <a:buFont typeface="Wingdings" panose="05000000000000000000" pitchFamily="2" charset="2"/>
              <a:buChar char="§"/>
            </a:pPr>
            <a:r>
              <a:rPr lang="en-US" sz="2600" b="1">
                <a:latin typeface="Lato"/>
                <a:ea typeface="Lato"/>
                <a:cs typeface="Lato"/>
              </a:rPr>
              <a:t>Calibrate refractometer</a:t>
            </a:r>
            <a:r>
              <a:rPr lang="en-US" sz="2600" b="1">
                <a:solidFill>
                  <a:schemeClr val="tx2"/>
                </a:solidFill>
                <a:latin typeface="Lato"/>
                <a:ea typeface="Lato"/>
                <a:cs typeface="Lato"/>
              </a:rPr>
              <a:t> </a:t>
            </a:r>
          </a:p>
          <a:p>
            <a:pPr lvl="1">
              <a:buClr>
                <a:schemeClr val="tx1"/>
              </a:buClr>
              <a:buFont typeface="Wingdings" panose="05000000000000000000" pitchFamily="2" charset="2"/>
              <a:buChar char="§"/>
            </a:pPr>
            <a:r>
              <a:rPr lang="en-US" sz="2600">
                <a:solidFill>
                  <a:schemeClr val="tx2"/>
                </a:solidFill>
                <a:latin typeface="Lato"/>
                <a:ea typeface="Lato"/>
                <a:cs typeface="Lato"/>
              </a:rPr>
              <a:t>Remove hats and sunglasses</a:t>
            </a:r>
          </a:p>
          <a:p>
            <a:pPr lvl="1">
              <a:buClr>
                <a:schemeClr val="tx1"/>
              </a:buClr>
              <a:buSzPct val="114999"/>
              <a:buFont typeface="Wingdings" panose="05000000000000000000" pitchFamily="2" charset="2"/>
              <a:buChar char="§"/>
            </a:pPr>
            <a:r>
              <a:rPr lang="en-US" sz="2600">
                <a:solidFill>
                  <a:schemeClr val="tx2"/>
                </a:solidFill>
                <a:latin typeface="Lato"/>
                <a:ea typeface="Lato"/>
                <a:cs typeface="Lato"/>
              </a:rPr>
              <a:t>Measure in bright area</a:t>
            </a:r>
          </a:p>
          <a:p>
            <a:pPr lvl="1">
              <a:buClr>
                <a:schemeClr val="tx1"/>
              </a:buClr>
              <a:buFont typeface="Wingdings" panose="05000000000000000000" pitchFamily="2" charset="2"/>
              <a:buChar char="§"/>
            </a:pPr>
            <a:r>
              <a:rPr lang="en-US" sz="2600">
                <a:solidFill>
                  <a:schemeClr val="tx2"/>
                </a:solidFill>
                <a:latin typeface="Lato"/>
                <a:ea typeface="Lato"/>
                <a:cs typeface="Lato"/>
              </a:rPr>
              <a:t>Read scale through eyepiece</a:t>
            </a:r>
          </a:p>
          <a:p>
            <a:pPr>
              <a:buClr>
                <a:schemeClr val="tx1"/>
              </a:buClr>
              <a:buFont typeface="Wingdings" panose="05000000000000000000" pitchFamily="2" charset="2"/>
              <a:buChar char="§"/>
            </a:pPr>
            <a:endParaRPr lang="en-US">
              <a:solidFill>
                <a:schemeClr val="tx2"/>
              </a:solidFill>
              <a:ea typeface="Lato"/>
              <a:cs typeface="Lato"/>
            </a:endParaRPr>
          </a:p>
        </p:txBody>
      </p:sp>
      <p:sp>
        <p:nvSpPr>
          <p:cNvPr id="6" name="Title 1">
            <a:extLst>
              <a:ext uri="{FF2B5EF4-FFF2-40B4-BE49-F238E27FC236}">
                <a16:creationId xmlns:a16="http://schemas.microsoft.com/office/drawing/2014/main" id="{0CDA22BF-4435-4624-A908-884273692E9D}"/>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MEASURE SALINITY</a:t>
            </a:r>
            <a:endParaRPr lang="en-US" sz="1800"/>
          </a:p>
        </p:txBody>
      </p:sp>
      <p:pic>
        <p:nvPicPr>
          <p:cNvPr id="2" name="Picture 1">
            <a:extLst>
              <a:ext uri="{FF2B5EF4-FFF2-40B4-BE49-F238E27FC236}">
                <a16:creationId xmlns:a16="http://schemas.microsoft.com/office/drawing/2014/main" id="{6CFC20F0-753A-316C-68ED-CD2C13D8EC6D}"/>
              </a:ext>
            </a:extLst>
          </p:cNvPr>
          <p:cNvPicPr>
            <a:picLocks noChangeAspect="1"/>
          </p:cNvPicPr>
          <p:nvPr/>
        </p:nvPicPr>
        <p:blipFill rotWithShape="1">
          <a:blip r:embed="rId5"/>
          <a:srcRect l="46116" t="1099" r="-247" b="28791"/>
          <a:stretch/>
        </p:blipFill>
        <p:spPr>
          <a:xfrm>
            <a:off x="2434590" y="3936051"/>
            <a:ext cx="3081076" cy="2244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408883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79044" y="-111211"/>
            <a:ext cx="8202613" cy="9144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lin ang="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p>
            <a:pPr>
              <a:defRPr/>
            </a:pPr>
            <a:r>
              <a:rPr lang="en-US" sz="3600" b="1">
                <a:solidFill>
                  <a:schemeClr val="bg1"/>
                </a:solidFill>
                <a:latin typeface="Arial" panose="020B0604020202020204" pitchFamily="34" charset="0"/>
                <a:ea typeface="ＭＳ Ｐゴシック" charset="0"/>
                <a:cs typeface="Arial" panose="020B0604020202020204" pitchFamily="34" charset="0"/>
              </a:rPr>
              <a:t>WHAT IS pH? </a:t>
            </a:r>
            <a:endParaRPr lang="en-US" sz="1400" b="1">
              <a:solidFill>
                <a:schemeClr val="bg1"/>
              </a:solidFill>
              <a:latin typeface="Arial" panose="020B0604020202020204" pitchFamily="34" charset="0"/>
              <a:ea typeface="ＭＳ Ｐゴシック" charset="0"/>
              <a:cs typeface="Arial" panose="020B0604020202020204" pitchFamily="34" charset="0"/>
            </a:endParaRPr>
          </a:p>
        </p:txBody>
      </p:sp>
      <p:pic>
        <p:nvPicPr>
          <p:cNvPr id="7" name="Picture 6">
            <a:extLst>
              <a:ext uri="{FF2B5EF4-FFF2-40B4-BE49-F238E27FC236}">
                <a16:creationId xmlns:a16="http://schemas.microsoft.com/office/drawing/2014/main" id="{AE31C098-A291-B74B-BF63-690ED0D3C16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291926" y="801329"/>
            <a:ext cx="6452857" cy="546457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1BDDF737-24AD-EE48-8300-E6456826B6B6}"/>
              </a:ext>
            </a:extLst>
          </p:cNvPr>
          <p:cNvSpPr txBox="1"/>
          <p:nvPr/>
        </p:nvSpPr>
        <p:spPr bwMode="auto">
          <a:xfrm>
            <a:off x="2309416" y="6419539"/>
            <a:ext cx="4525169" cy="369332"/>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a:t>Source: Safe Drinking Water Foundation</a:t>
            </a:r>
            <a:endParaRPr lang="en-US" b="0" i="0" cap="all">
              <a:solidFill>
                <a:srgbClr val="A1AC75"/>
              </a:solidFill>
              <a:latin typeface="Lato Light"/>
              <a:cs typeface="Lato Light"/>
            </a:endParaRPr>
          </a:p>
        </p:txBody>
      </p:sp>
      <p:sp>
        <p:nvSpPr>
          <p:cNvPr id="3" name="Content Placeholder 2">
            <a:extLst>
              <a:ext uri="{FF2B5EF4-FFF2-40B4-BE49-F238E27FC236}">
                <a16:creationId xmlns:a16="http://schemas.microsoft.com/office/drawing/2014/main" id="{BFD85A27-E77C-D929-2C05-0DFAA37A131A}"/>
              </a:ext>
            </a:extLst>
          </p:cNvPr>
          <p:cNvSpPr txBox="1">
            <a:spLocks/>
          </p:cNvSpPr>
          <p:nvPr/>
        </p:nvSpPr>
        <p:spPr>
          <a:xfrm>
            <a:off x="152400" y="1372320"/>
            <a:ext cx="2138762" cy="5413289"/>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4"/>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buFont typeface="Wingdings" panose="05000000000000000000" pitchFamily="2" charset="2"/>
              <a:buChar char="§"/>
            </a:pPr>
            <a:r>
              <a:rPr lang="en-US" sz="2600" b="1" dirty="0">
                <a:latin typeface="+mn-lt"/>
                <a:cs typeface="Arial"/>
              </a:rPr>
              <a:t>Acid/Base Scale</a:t>
            </a:r>
            <a:endParaRPr lang="en-US" sz="2600" b="1" dirty="0">
              <a:latin typeface="+mn-lt"/>
              <a:ea typeface="Lato"/>
              <a:cs typeface="Arial"/>
            </a:endParaRPr>
          </a:p>
          <a:p>
            <a:pPr>
              <a:buClr>
                <a:schemeClr val="accent4"/>
              </a:buClr>
              <a:buFont typeface="Wingdings" panose="05000000000000000000" pitchFamily="2" charset="2"/>
              <a:buChar char="§"/>
            </a:pPr>
            <a:r>
              <a:rPr lang="en-US" sz="2600" dirty="0">
                <a:solidFill>
                  <a:schemeClr val="tx2"/>
                </a:solidFill>
                <a:latin typeface="+mn-lt"/>
                <a:ea typeface="Lato"/>
                <a:cs typeface="Arial"/>
              </a:rPr>
              <a:t>Ranges from</a:t>
            </a:r>
            <a:r>
              <a:rPr lang="en-US" sz="2600" b="1" dirty="0">
                <a:solidFill>
                  <a:srgbClr val="EC6820"/>
                </a:solidFill>
                <a:latin typeface="+mn-lt"/>
                <a:ea typeface="Lato"/>
                <a:cs typeface="Arial"/>
              </a:rPr>
              <a:t> </a:t>
            </a:r>
            <a:r>
              <a:rPr lang="en-US" sz="2600" b="1" dirty="0">
                <a:latin typeface="+mn-lt"/>
                <a:ea typeface="Lato"/>
                <a:cs typeface="Arial"/>
              </a:rPr>
              <a:t>0-14</a:t>
            </a:r>
          </a:p>
          <a:p>
            <a:pPr>
              <a:buClr>
                <a:schemeClr val="accent4"/>
              </a:buClr>
              <a:buFont typeface="Wingdings" panose="05000000000000000000" pitchFamily="2" charset="2"/>
              <a:buChar char="§"/>
            </a:pPr>
            <a:r>
              <a:rPr lang="en-US" sz="2600" b="1" dirty="0">
                <a:latin typeface="+mn-lt"/>
                <a:cs typeface="Arial"/>
              </a:rPr>
              <a:t>7 is Neutral </a:t>
            </a:r>
            <a:r>
              <a:rPr lang="en-US" sz="2600" dirty="0">
                <a:solidFill>
                  <a:schemeClr val="tx2"/>
                </a:solidFill>
                <a:latin typeface="+mn-lt"/>
                <a:cs typeface="Arial"/>
              </a:rPr>
              <a:t>(pure water)</a:t>
            </a:r>
            <a:endParaRPr lang="en-US" sz="2600" dirty="0">
              <a:solidFill>
                <a:schemeClr val="tx2"/>
              </a:solidFill>
              <a:latin typeface="+mn-lt"/>
              <a:ea typeface="Lato"/>
              <a:cs typeface="Arial"/>
            </a:endParaRPr>
          </a:p>
        </p:txBody>
      </p:sp>
    </p:spTree>
    <p:extLst>
      <p:ext uri="{BB962C8B-B14F-4D97-AF65-F5344CB8AC3E}">
        <p14:creationId xmlns:p14="http://schemas.microsoft.com/office/powerpoint/2010/main" val="526102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1203"/>
            <a:ext cx="7924800" cy="838200"/>
          </a:xfrm>
        </p:spPr>
        <p:txBody>
          <a:bodyPr/>
          <a:lstStyle/>
          <a:p>
            <a:r>
              <a:rPr lang="en-US" sz="3600" b="1">
                <a:latin typeface="Arial" panose="020B0604020202020204" pitchFamily="34" charset="0"/>
                <a:cs typeface="Arial" panose="020B0604020202020204" pitchFamily="34" charset="0"/>
              </a:rPr>
              <a:t>SC STREAMS WITH </a:t>
            </a:r>
            <a:r>
              <a:rPr lang="en-US" sz="3600" b="1">
                <a:solidFill>
                  <a:schemeClr val="tx1"/>
                </a:solidFill>
                <a:latin typeface="Arial" panose="020B0604020202020204" pitchFamily="34" charset="0"/>
                <a:cs typeface="Arial" panose="020B0604020202020204" pitchFamily="34" charset="0"/>
              </a:rPr>
              <a:t>LOWER pH</a:t>
            </a:r>
          </a:p>
        </p:txBody>
      </p:sp>
      <p:sp>
        <p:nvSpPr>
          <p:cNvPr id="3" name="Content Placeholder 2"/>
          <p:cNvSpPr>
            <a:spLocks noGrp="1"/>
          </p:cNvSpPr>
          <p:nvPr>
            <p:ph idx="1"/>
          </p:nvPr>
        </p:nvSpPr>
        <p:spPr>
          <a:xfrm>
            <a:off x="381000" y="1063710"/>
            <a:ext cx="8382000" cy="5413289"/>
          </a:xfrm>
        </p:spPr>
        <p:txBody>
          <a:bodyPr/>
          <a:lstStyle/>
          <a:p>
            <a:pPr>
              <a:buClr>
                <a:schemeClr val="accent4"/>
              </a:buClr>
              <a:buFont typeface="Wingdings" panose="05000000000000000000" pitchFamily="2" charset="2"/>
              <a:buChar char="§"/>
            </a:pPr>
            <a:r>
              <a:rPr lang="en-US" sz="2600">
                <a:solidFill>
                  <a:schemeClr val="accent5"/>
                </a:solidFill>
                <a:latin typeface="+mn-lt"/>
                <a:cs typeface="Arial"/>
              </a:rPr>
              <a:t>Slow-moving streams in forested swamps and wetlands</a:t>
            </a:r>
            <a:endParaRPr lang="en-US" sz="2600">
              <a:solidFill>
                <a:schemeClr val="accent5"/>
              </a:solidFill>
              <a:latin typeface="+mn-lt"/>
              <a:ea typeface="Lato"/>
              <a:cs typeface="Arial"/>
            </a:endParaRPr>
          </a:p>
          <a:p>
            <a:pPr>
              <a:buClr>
                <a:schemeClr val="accent4"/>
              </a:buClr>
              <a:buFont typeface="Wingdings" panose="05000000000000000000" pitchFamily="2" charset="2"/>
              <a:buChar char="§"/>
            </a:pPr>
            <a:r>
              <a:rPr lang="en-US" sz="2600">
                <a:solidFill>
                  <a:schemeClr val="accent5"/>
                </a:solidFill>
                <a:latin typeface="+mn-lt"/>
                <a:cs typeface="Arial"/>
              </a:rPr>
              <a:t>Rivers of the southeastern and coastal plain</a:t>
            </a:r>
            <a:endParaRPr lang="en-US" sz="2600">
              <a:solidFill>
                <a:schemeClr val="accent5"/>
              </a:solidFill>
              <a:latin typeface="+mn-lt"/>
              <a:ea typeface="Lato"/>
              <a:cs typeface="Arial"/>
            </a:endParaRPr>
          </a:p>
        </p:txBody>
      </p:sp>
      <p:pic>
        <p:nvPicPr>
          <p:cNvPr id="4" name="Picture 3"/>
          <p:cNvPicPr>
            <a:picLocks noChangeAspect="1"/>
          </p:cNvPicPr>
          <p:nvPr/>
        </p:nvPicPr>
        <p:blipFill>
          <a:blip r:embed="rId3"/>
          <a:stretch>
            <a:fillRect/>
          </a:stretch>
        </p:blipFill>
        <p:spPr>
          <a:xfrm>
            <a:off x="3325995" y="2808798"/>
            <a:ext cx="2998605" cy="1994183"/>
          </a:xfrm>
          <a:prstGeom prst="rect">
            <a:avLst/>
          </a:prstGeom>
        </p:spPr>
      </p:pic>
      <p:pic>
        <p:nvPicPr>
          <p:cNvPr id="5" name="Picture 4"/>
          <p:cNvPicPr>
            <a:picLocks noChangeAspect="1"/>
          </p:cNvPicPr>
          <p:nvPr/>
        </p:nvPicPr>
        <p:blipFill>
          <a:blip r:embed="rId4"/>
          <a:stretch>
            <a:fillRect/>
          </a:stretch>
        </p:blipFill>
        <p:spPr>
          <a:xfrm>
            <a:off x="355772" y="3200400"/>
            <a:ext cx="3431639" cy="2286000"/>
          </a:xfrm>
          <a:prstGeom prst="rect">
            <a:avLst/>
          </a:prstGeom>
        </p:spPr>
      </p:pic>
      <p:pic>
        <p:nvPicPr>
          <p:cNvPr id="7" name="Picture 6"/>
          <p:cNvPicPr>
            <a:picLocks noChangeAspect="1"/>
          </p:cNvPicPr>
          <p:nvPr/>
        </p:nvPicPr>
        <p:blipFill>
          <a:blip r:embed="rId5"/>
          <a:stretch>
            <a:fillRect/>
          </a:stretch>
        </p:blipFill>
        <p:spPr>
          <a:xfrm>
            <a:off x="3763930" y="4779397"/>
            <a:ext cx="2562418" cy="1697603"/>
          </a:xfrm>
          <a:prstGeom prst="rect">
            <a:avLst/>
          </a:prstGeom>
        </p:spPr>
      </p:pic>
      <p:pic>
        <p:nvPicPr>
          <p:cNvPr id="6" name="Picture 5"/>
          <p:cNvPicPr>
            <a:picLocks noChangeAspect="1"/>
          </p:cNvPicPr>
          <p:nvPr/>
        </p:nvPicPr>
        <p:blipFill>
          <a:blip r:embed="rId6"/>
          <a:stretch>
            <a:fillRect/>
          </a:stretch>
        </p:blipFill>
        <p:spPr>
          <a:xfrm>
            <a:off x="6326348" y="2917646"/>
            <a:ext cx="2581791" cy="3442388"/>
          </a:xfrm>
          <a:prstGeom prst="rect">
            <a:avLst/>
          </a:prstGeom>
        </p:spPr>
      </p:pic>
    </p:spTree>
    <p:extLst>
      <p:ext uri="{BB962C8B-B14F-4D97-AF65-F5344CB8AC3E}">
        <p14:creationId xmlns:p14="http://schemas.microsoft.com/office/powerpoint/2010/main" val="41286196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Rectangle 5"/>
          <p:cNvSpPr>
            <a:spLocks noChangeArrowheads="1"/>
          </p:cNvSpPr>
          <p:nvPr/>
        </p:nvSpPr>
        <p:spPr bwMode="auto">
          <a:xfrm>
            <a:off x="387963" y="228600"/>
            <a:ext cx="5327037"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t"/>
          <a:lstStyle/>
          <a:p>
            <a:pPr>
              <a:lnSpc>
                <a:spcPct val="90000"/>
              </a:lnSpc>
              <a:spcBef>
                <a:spcPct val="20000"/>
              </a:spcBef>
              <a:defRPr/>
            </a:pPr>
            <a:endParaRPr lang="en-US" sz="2600">
              <a:solidFill>
                <a:schemeClr val="accent5"/>
              </a:solidFill>
              <a:latin typeface="Arial" charset="0"/>
              <a:cs typeface="Arial"/>
            </a:endParaRPr>
          </a:p>
          <a:p>
            <a:pPr marL="342900" indent="-342900">
              <a:lnSpc>
                <a:spcPct val="90000"/>
              </a:lnSpc>
              <a:spcBef>
                <a:spcPct val="20000"/>
              </a:spcBef>
              <a:buFont typeface="Arial" pitchFamily="34" charset="0"/>
              <a:buChar char="•"/>
              <a:defRPr/>
            </a:pPr>
            <a:endParaRPr lang="en-US" sz="2600">
              <a:solidFill>
                <a:schemeClr val="accent5"/>
              </a:solidFill>
              <a:latin typeface="Arial" charset="0"/>
              <a:cs typeface="Arial"/>
            </a:endParaRPr>
          </a:p>
          <a:p>
            <a:pPr>
              <a:lnSpc>
                <a:spcPct val="90000"/>
              </a:lnSpc>
              <a:spcBef>
                <a:spcPct val="20000"/>
              </a:spcBef>
              <a:defRPr/>
            </a:pPr>
            <a:r>
              <a:rPr lang="en-US" sz="2600" b="1">
                <a:solidFill>
                  <a:schemeClr val="tx2"/>
                </a:solidFill>
              </a:rPr>
              <a:t>Measure:</a:t>
            </a:r>
            <a:endParaRPr lang="en-US" sz="2600" b="1">
              <a:solidFill>
                <a:schemeClr val="tx2"/>
              </a:solidFill>
              <a:ea typeface="Lato"/>
              <a:cs typeface="Lato"/>
            </a:endParaRPr>
          </a:p>
          <a:p>
            <a:pPr marL="457200"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Rinse sampling bottles twice before collecting sample</a:t>
            </a:r>
            <a:endParaRPr lang="en-US" sz="2600">
              <a:solidFill>
                <a:schemeClr val="tx2"/>
              </a:solidFill>
              <a:ea typeface="Lato"/>
              <a:cs typeface="Lato"/>
            </a:endParaRPr>
          </a:p>
          <a:p>
            <a:pPr marL="457200"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Two samples must be             within </a:t>
            </a:r>
            <a:r>
              <a:rPr lang="en-US" sz="2600" b="1">
                <a:solidFill>
                  <a:schemeClr val="accent4"/>
                </a:solidFill>
              </a:rPr>
              <a:t>+/-0.25 </a:t>
            </a:r>
            <a:endParaRPr lang="en-US" sz="2600" b="1">
              <a:solidFill>
                <a:schemeClr val="accent4"/>
              </a:solidFill>
              <a:ea typeface="Lato"/>
              <a:cs typeface="Lato"/>
            </a:endParaRPr>
          </a:p>
          <a:p>
            <a:pPr marL="457200"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White paper helps</a:t>
            </a:r>
            <a:endParaRPr lang="en-US" sz="2600">
              <a:solidFill>
                <a:schemeClr val="tx2"/>
              </a:solidFill>
              <a:ea typeface="Lato"/>
              <a:cs typeface="Lato"/>
            </a:endParaRPr>
          </a:p>
          <a:p>
            <a:pPr>
              <a:lnSpc>
                <a:spcPct val="90000"/>
              </a:lnSpc>
              <a:spcBef>
                <a:spcPct val="20000"/>
              </a:spcBef>
              <a:defRPr/>
            </a:pPr>
            <a:endParaRPr lang="en-US" sz="2600">
              <a:effectLst>
                <a:outerShdw blurRad="38100" dist="38100" dir="2700000" algn="tl">
                  <a:srgbClr val="C0C0C0"/>
                </a:outerShdw>
              </a:effectLst>
              <a:latin typeface="Arial" charset="0"/>
              <a:cs typeface="Arial"/>
            </a:endParaRPr>
          </a:p>
          <a:p>
            <a:pPr marL="342900" indent="-342900">
              <a:lnSpc>
                <a:spcPct val="90000"/>
              </a:lnSpc>
              <a:spcBef>
                <a:spcPct val="20000"/>
              </a:spcBef>
              <a:buFont typeface="Arial" pitchFamily="34" charset="0"/>
              <a:buChar char="•"/>
              <a:defRPr/>
            </a:pPr>
            <a:endParaRPr lang="en-US" sz="2600" b="1">
              <a:effectLst>
                <a:outerShdw blurRad="38100" dist="38100" dir="2700000" algn="tl">
                  <a:srgbClr val="C0C0C0"/>
                </a:outerShdw>
              </a:effectLst>
              <a:latin typeface="Arial" charset="0"/>
              <a:cs typeface="Arial"/>
            </a:endParaRPr>
          </a:p>
          <a:p>
            <a:pPr marL="342900" indent="-342900">
              <a:lnSpc>
                <a:spcPct val="90000"/>
              </a:lnSpc>
              <a:spcBef>
                <a:spcPct val="20000"/>
              </a:spcBef>
              <a:buFontTx/>
              <a:buChar char="•"/>
              <a:defRPr/>
            </a:pPr>
            <a:endParaRPr lang="en-US" sz="2600">
              <a:effectLst>
                <a:outerShdw blurRad="38100" dist="38100" dir="2700000" algn="tl">
                  <a:srgbClr val="C0C0C0"/>
                </a:outerShdw>
              </a:effectLst>
              <a:latin typeface="Arial" charset="0"/>
              <a:cs typeface="Arial"/>
            </a:endParaRPr>
          </a:p>
        </p:txBody>
      </p:sp>
      <p:sp>
        <p:nvSpPr>
          <p:cNvPr id="3" name="TextBox 2">
            <a:extLst>
              <a:ext uri="{FF2B5EF4-FFF2-40B4-BE49-F238E27FC236}">
                <a16:creationId xmlns:a16="http://schemas.microsoft.com/office/drawing/2014/main" id="{DAB307E0-DA1D-1643-A658-BABB20C41284}"/>
              </a:ext>
            </a:extLst>
          </p:cNvPr>
          <p:cNvSpPr txBox="1"/>
          <p:nvPr/>
        </p:nvSpPr>
        <p:spPr bwMode="auto">
          <a:xfrm>
            <a:off x="258536" y="4008778"/>
            <a:ext cx="2631570" cy="169277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altLang="en-US" sz="2600" b="1" i="1">
                <a:solidFill>
                  <a:schemeClr val="accent5"/>
                </a:solidFill>
                <a:cs typeface="Arial"/>
              </a:rPr>
              <a:t>Let’s find it! </a:t>
            </a:r>
            <a:endParaRPr lang="en-US" altLang="en-US" sz="2600" b="1" i="1">
              <a:solidFill>
                <a:schemeClr val="accent5"/>
              </a:solidFill>
              <a:ea typeface="Lato"/>
              <a:cs typeface="Arial" panose="020B0604020202020204" pitchFamily="34" charset="0"/>
            </a:endParaRPr>
          </a:p>
          <a:p>
            <a:endParaRPr lang="en-US" altLang="en-US" sz="2600" b="1" i="1">
              <a:solidFill>
                <a:schemeClr val="accent5"/>
              </a:solidFill>
              <a:ea typeface="Lato"/>
              <a:cs typeface="Arial" panose="020B0604020202020204" pitchFamily="34" charset="0"/>
            </a:endParaRPr>
          </a:p>
          <a:p>
            <a:r>
              <a:rPr lang="en-US" altLang="en-US" sz="2600" b="1" i="1">
                <a:solidFill>
                  <a:schemeClr val="accent5"/>
                </a:solidFill>
                <a:cs typeface="Arial"/>
              </a:rPr>
              <a:t>State Standard: </a:t>
            </a:r>
            <a:endParaRPr lang="en-US" altLang="en-US" sz="2600" b="1" i="1">
              <a:solidFill>
                <a:schemeClr val="accent5"/>
              </a:solidFill>
              <a:ea typeface="Lato"/>
              <a:cs typeface="Arial" panose="020B0604020202020204" pitchFamily="34" charset="0"/>
            </a:endParaRPr>
          </a:p>
          <a:p>
            <a:r>
              <a:rPr lang="en-US" altLang="en-US" sz="2600" b="1" i="1">
                <a:solidFill>
                  <a:schemeClr val="accent4"/>
                </a:solidFill>
                <a:cs typeface="Arial"/>
              </a:rPr>
              <a:t>6.5-8.5</a:t>
            </a:r>
            <a:endParaRPr lang="en-US" altLang="en-US" sz="2600" b="1" i="1">
              <a:solidFill>
                <a:schemeClr val="accent4"/>
              </a:solidFill>
              <a:ea typeface="Lato"/>
              <a:cs typeface="Arial"/>
            </a:endParaRPr>
          </a:p>
        </p:txBody>
      </p:sp>
      <p:pic>
        <p:nvPicPr>
          <p:cNvPr id="4" name="Picture 3" descr="A picture containing grass, outdoor&#10;&#10;Description automatically generated">
            <a:extLst>
              <a:ext uri="{FF2B5EF4-FFF2-40B4-BE49-F238E27FC236}">
                <a16:creationId xmlns:a16="http://schemas.microsoft.com/office/drawing/2014/main" id="{DFF6D4A9-039B-44A5-A469-072EF889016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163980" y="3851303"/>
            <a:ext cx="2414818" cy="2676145"/>
          </a:xfrm>
          <a:prstGeom prst="rect">
            <a:avLst/>
          </a:prstGeom>
          <a:ln>
            <a:noFill/>
          </a:ln>
          <a:effectLst>
            <a:outerShdw blurRad="292100" dist="139700" dir="2700000" algn="tl" rotWithShape="0">
              <a:srgbClr val="333333">
                <a:alpha val="65000"/>
              </a:srgbClr>
            </a:outerShdw>
          </a:effectLst>
        </p:spPr>
      </p:pic>
      <p:sp>
        <p:nvSpPr>
          <p:cNvPr id="7" name="Title 1">
            <a:extLst>
              <a:ext uri="{FF2B5EF4-FFF2-40B4-BE49-F238E27FC236}">
                <a16:creationId xmlns:a16="http://schemas.microsoft.com/office/drawing/2014/main" id="{C3CB5501-5061-41EA-9089-52D5420C2E6D}"/>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HOW TO MEASURE pH?</a:t>
            </a:r>
            <a:endParaRPr lang="en-US" sz="1800"/>
          </a:p>
        </p:txBody>
      </p:sp>
      <p:pic>
        <p:nvPicPr>
          <p:cNvPr id="5" name="Picture 4">
            <a:extLst>
              <a:ext uri="{FF2B5EF4-FFF2-40B4-BE49-F238E27FC236}">
                <a16:creationId xmlns:a16="http://schemas.microsoft.com/office/drawing/2014/main" id="{837760C8-2871-6195-CB07-701194F89D07}"/>
              </a:ext>
            </a:extLst>
          </p:cNvPr>
          <p:cNvPicPr>
            <a:picLocks noChangeAspect="1"/>
          </p:cNvPicPr>
          <p:nvPr/>
        </p:nvPicPr>
        <p:blipFill>
          <a:blip r:embed="rId4"/>
          <a:stretch>
            <a:fillRect/>
          </a:stretch>
        </p:blipFill>
        <p:spPr>
          <a:xfrm>
            <a:off x="5643617" y="805132"/>
            <a:ext cx="3406426" cy="5909095"/>
          </a:xfrm>
          <a:prstGeom prst="rect">
            <a:avLst/>
          </a:prstGeom>
        </p:spPr>
      </p:pic>
    </p:spTree>
    <p:extLst>
      <p:ext uri="{BB962C8B-B14F-4D97-AF65-F5344CB8AC3E}">
        <p14:creationId xmlns:p14="http://schemas.microsoft.com/office/powerpoint/2010/main" val="36238573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Line 4"/>
          <p:cNvSpPr>
            <a:spLocks noChangeShapeType="1"/>
          </p:cNvSpPr>
          <p:nvPr/>
        </p:nvSpPr>
        <p:spPr bwMode="auto">
          <a:xfrm>
            <a:off x="2057400" y="4876800"/>
            <a:ext cx="457200" cy="3810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pic>
        <p:nvPicPr>
          <p:cNvPr id="2" name="Picture 1">
            <a:extLst>
              <a:ext uri="{FF2B5EF4-FFF2-40B4-BE49-F238E27FC236}">
                <a16:creationId xmlns:a16="http://schemas.microsoft.com/office/drawing/2014/main" id="{04C7792B-4CFD-5B42-84A5-8030636E88C6}"/>
              </a:ext>
            </a:extLst>
          </p:cNvPr>
          <p:cNvPicPr>
            <a:picLocks noChangeAspect="1"/>
          </p:cNvPicPr>
          <p:nvPr/>
        </p:nvPicPr>
        <p:blipFill>
          <a:blip r:embed="rId3"/>
          <a:stretch>
            <a:fillRect/>
          </a:stretch>
        </p:blipFill>
        <p:spPr>
          <a:xfrm>
            <a:off x="598170" y="1112409"/>
            <a:ext cx="3970020" cy="4621641"/>
          </a:xfrm>
          <a:prstGeom prst="rect">
            <a:avLst/>
          </a:prstGeom>
        </p:spPr>
      </p:pic>
      <p:sp>
        <p:nvSpPr>
          <p:cNvPr id="7" name="Title 1">
            <a:extLst>
              <a:ext uri="{FF2B5EF4-FFF2-40B4-BE49-F238E27FC236}">
                <a16:creationId xmlns:a16="http://schemas.microsoft.com/office/drawing/2014/main" id="{1E305658-7621-42E2-8518-078E2744BC63}"/>
              </a:ext>
            </a:extLst>
          </p:cNvPr>
          <p:cNvSpPr txBox="1">
            <a:spLocks/>
          </p:cNvSpPr>
          <p:nvPr/>
        </p:nvSpPr>
        <p:spPr>
          <a:xfrm>
            <a:off x="76200" y="0"/>
            <a:ext cx="8924956"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WHY MEASURE DISSOLVED OXYGEN?</a:t>
            </a:r>
            <a:endParaRPr lang="en-US" sz="1800"/>
          </a:p>
        </p:txBody>
      </p:sp>
      <p:pic>
        <p:nvPicPr>
          <p:cNvPr id="4" name="Picture 3" descr="Diagram&#10;&#10;Description automatically generated">
            <a:extLst>
              <a:ext uri="{FF2B5EF4-FFF2-40B4-BE49-F238E27FC236}">
                <a16:creationId xmlns:a16="http://schemas.microsoft.com/office/drawing/2014/main" id="{0AF90107-47A9-F945-7192-FD841D5EA2A1}"/>
              </a:ext>
            </a:extLst>
          </p:cNvPr>
          <p:cNvPicPr>
            <a:picLocks noChangeAspect="1"/>
          </p:cNvPicPr>
          <p:nvPr/>
        </p:nvPicPr>
        <p:blipFill>
          <a:blip r:embed="rId4"/>
          <a:stretch>
            <a:fillRect/>
          </a:stretch>
        </p:blipFill>
        <p:spPr>
          <a:xfrm>
            <a:off x="5084176" y="643916"/>
            <a:ext cx="3470340" cy="6307154"/>
          </a:xfrm>
          <a:prstGeom prst="rect">
            <a:avLst/>
          </a:prstGeom>
        </p:spPr>
      </p:pic>
    </p:spTree>
    <p:extLst>
      <p:ext uri="{BB962C8B-B14F-4D97-AF65-F5344CB8AC3E}">
        <p14:creationId xmlns:p14="http://schemas.microsoft.com/office/powerpoint/2010/main" val="2993775109"/>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Text Box 6"/>
          <p:cNvSpPr txBox="1">
            <a:spLocks noChangeArrowheads="1"/>
          </p:cNvSpPr>
          <p:nvPr/>
        </p:nvSpPr>
        <p:spPr bwMode="auto">
          <a:xfrm>
            <a:off x="-59661" y="1470861"/>
            <a:ext cx="7848600" cy="5447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lvl="1" eaLnBrk="1" hangingPunct="1">
              <a:lnSpc>
                <a:spcPct val="90000"/>
              </a:lnSpc>
              <a:spcBef>
                <a:spcPct val="20000"/>
              </a:spcBef>
              <a:buFont typeface="Wingdings" panose="05000000000000000000" pitchFamily="2" charset="2"/>
              <a:buNone/>
              <a:defRPr/>
            </a:pPr>
            <a:r>
              <a:rPr lang="en-US" altLang="en-US" sz="4800" b="1">
                <a:latin typeface="+mj-lt"/>
                <a:cs typeface="Futura" panose="020B0602020204020303" pitchFamily="34" charset="-79"/>
              </a:rPr>
              <a:t>A</a:t>
            </a:r>
            <a:r>
              <a:rPr lang="en-US" altLang="en-US" sz="4000" b="1">
                <a:solidFill>
                  <a:schemeClr val="accent1">
                    <a:lumMod val="50000"/>
                  </a:schemeClr>
                </a:solidFill>
                <a:latin typeface="+mj-lt"/>
                <a:cs typeface="Futura" panose="020B0602020204020303" pitchFamily="34" charset="-79"/>
              </a:rPr>
              <a:t>: ACTIVE</a:t>
            </a:r>
            <a:endParaRPr lang="en-US" altLang="en-US" sz="4000" b="1">
              <a:solidFill>
                <a:schemeClr val="tx2">
                  <a:lumMod val="60000"/>
                  <a:lumOff val="40000"/>
                </a:schemeClr>
              </a:solidFill>
              <a:latin typeface="+mj-lt"/>
              <a:cs typeface="Futura" panose="020B0602020204020303" pitchFamily="34" charset="-79"/>
            </a:endParaRPr>
          </a:p>
          <a:p>
            <a:pPr lvl="1" eaLnBrk="1" hangingPunct="1">
              <a:lnSpc>
                <a:spcPct val="90000"/>
              </a:lnSpc>
              <a:spcBef>
                <a:spcPct val="20000"/>
              </a:spcBef>
              <a:buFont typeface="Wingdings" panose="05000000000000000000" pitchFamily="2" charset="2"/>
              <a:buNone/>
              <a:defRPr/>
            </a:pPr>
            <a:r>
              <a:rPr lang="en-US" altLang="en-US" sz="4800" b="1">
                <a:solidFill>
                  <a:schemeClr val="tx2"/>
                </a:solidFill>
                <a:latin typeface="+mj-lt"/>
                <a:cs typeface="Futura" panose="020B0602020204020303" pitchFamily="34" charset="-79"/>
              </a:rPr>
              <a:t>D</a:t>
            </a:r>
            <a:r>
              <a:rPr lang="en-US" altLang="en-US" sz="4000" b="1">
                <a:solidFill>
                  <a:schemeClr val="accent1">
                    <a:lumMod val="50000"/>
                  </a:schemeClr>
                </a:solidFill>
                <a:latin typeface="+mj-lt"/>
                <a:cs typeface="Futura" panose="020B0602020204020303" pitchFamily="34" charset="-79"/>
              </a:rPr>
              <a:t>: DATA</a:t>
            </a:r>
            <a:endParaRPr lang="en-US" altLang="en-US" sz="4000" b="1">
              <a:solidFill>
                <a:schemeClr val="tx2">
                  <a:lumMod val="60000"/>
                  <a:lumOff val="40000"/>
                </a:schemeClr>
              </a:solidFill>
              <a:latin typeface="+mj-lt"/>
              <a:cs typeface="Futura" panose="020B0602020204020303" pitchFamily="34" charset="-79"/>
            </a:endParaRPr>
          </a:p>
          <a:p>
            <a:pPr lvl="1" eaLnBrk="1" hangingPunct="1">
              <a:lnSpc>
                <a:spcPct val="90000"/>
              </a:lnSpc>
              <a:spcBef>
                <a:spcPct val="20000"/>
              </a:spcBef>
              <a:buFont typeface="Wingdings" panose="05000000000000000000" pitchFamily="2" charset="2"/>
              <a:buNone/>
              <a:defRPr/>
            </a:pPr>
            <a:r>
              <a:rPr lang="en-US" altLang="en-US" sz="4800" b="1">
                <a:solidFill>
                  <a:schemeClr val="accent2"/>
                </a:solidFill>
                <a:latin typeface="+mj-lt"/>
                <a:cs typeface="Futura" panose="020B0602020204020303" pitchFamily="34" charset="-79"/>
              </a:rPr>
              <a:t>O</a:t>
            </a:r>
            <a:r>
              <a:rPr lang="en-US" altLang="en-US" sz="4000" b="1">
                <a:solidFill>
                  <a:schemeClr val="accent1">
                    <a:lumMod val="50000"/>
                  </a:schemeClr>
                </a:solidFill>
                <a:latin typeface="+mj-lt"/>
                <a:cs typeface="Futura" panose="020B0602020204020303" pitchFamily="34" charset="-79"/>
              </a:rPr>
              <a:t>: OUTDOORS</a:t>
            </a:r>
            <a:endParaRPr lang="en-US" altLang="en-US" sz="4000" b="1">
              <a:solidFill>
                <a:schemeClr val="tx2">
                  <a:lumMod val="60000"/>
                  <a:lumOff val="40000"/>
                </a:schemeClr>
              </a:solidFill>
              <a:latin typeface="+mj-lt"/>
              <a:cs typeface="Futura" panose="020B0602020204020303" pitchFamily="34" charset="-79"/>
            </a:endParaRPr>
          </a:p>
          <a:p>
            <a:pPr lvl="1" eaLnBrk="1" hangingPunct="1">
              <a:lnSpc>
                <a:spcPct val="90000"/>
              </a:lnSpc>
              <a:spcBef>
                <a:spcPct val="20000"/>
              </a:spcBef>
              <a:buFont typeface="Wingdings" panose="05000000000000000000" pitchFamily="2" charset="2"/>
              <a:buNone/>
              <a:defRPr/>
            </a:pPr>
            <a:r>
              <a:rPr lang="en-US" altLang="en-US" sz="4800" b="1">
                <a:solidFill>
                  <a:srgbClr val="00B050"/>
                </a:solidFill>
                <a:latin typeface="+mj-lt"/>
                <a:cs typeface="Futura" panose="020B0602020204020303" pitchFamily="34" charset="-79"/>
              </a:rPr>
              <a:t>P</a:t>
            </a:r>
            <a:r>
              <a:rPr lang="en-US" altLang="en-US" sz="4000" b="1">
                <a:solidFill>
                  <a:schemeClr val="accent1">
                    <a:lumMod val="50000"/>
                  </a:schemeClr>
                </a:solidFill>
                <a:latin typeface="+mj-lt"/>
                <a:cs typeface="Futura" panose="020B0602020204020303" pitchFamily="34" charset="-79"/>
              </a:rPr>
              <a:t>: PRESERVATION</a:t>
            </a:r>
          </a:p>
          <a:p>
            <a:pPr lvl="1" eaLnBrk="1" hangingPunct="1">
              <a:lnSpc>
                <a:spcPct val="90000"/>
              </a:lnSpc>
              <a:spcBef>
                <a:spcPct val="20000"/>
              </a:spcBef>
              <a:buFont typeface="Wingdings" panose="05000000000000000000" pitchFamily="2" charset="2"/>
              <a:buNone/>
              <a:defRPr/>
            </a:pPr>
            <a:r>
              <a:rPr lang="en-US" altLang="en-US" sz="4800" b="1">
                <a:solidFill>
                  <a:srgbClr val="7030A0"/>
                </a:solidFill>
                <a:latin typeface="+mj-lt"/>
                <a:cs typeface="Futura" panose="020B0602020204020303" pitchFamily="34" charset="-79"/>
              </a:rPr>
              <a:t>T</a:t>
            </a:r>
            <a:r>
              <a:rPr lang="en-US" altLang="en-US" sz="4000" b="1">
                <a:solidFill>
                  <a:schemeClr val="accent5"/>
                </a:solidFill>
                <a:latin typeface="+mj-lt"/>
                <a:cs typeface="Futura" panose="020B0602020204020303" pitchFamily="34" charset="-79"/>
              </a:rPr>
              <a:t>:</a:t>
            </a:r>
            <a:r>
              <a:rPr lang="en-US" altLang="en-US" sz="4000" b="1">
                <a:solidFill>
                  <a:schemeClr val="accent1">
                    <a:lumMod val="50000"/>
                  </a:schemeClr>
                </a:solidFill>
                <a:latin typeface="+mj-lt"/>
                <a:cs typeface="Futura" panose="020B0602020204020303" pitchFamily="34" charset="-79"/>
              </a:rPr>
              <a:t> TOGETHER</a:t>
            </a:r>
            <a:endParaRPr lang="en-US" altLang="en-US" sz="4000" b="1">
              <a:solidFill>
                <a:schemeClr val="tx2">
                  <a:lumMod val="60000"/>
                  <a:lumOff val="40000"/>
                </a:schemeClr>
              </a:solidFill>
              <a:latin typeface="+mj-lt"/>
              <a:cs typeface="Futura" panose="020B0602020204020303" pitchFamily="34" charset="-79"/>
            </a:endParaRPr>
          </a:p>
          <a:p>
            <a:pPr eaLnBrk="1" hangingPunct="1">
              <a:lnSpc>
                <a:spcPct val="90000"/>
              </a:lnSpc>
              <a:spcBef>
                <a:spcPct val="20000"/>
              </a:spcBef>
              <a:defRPr/>
            </a:pPr>
            <a:r>
              <a:rPr lang="en-US" altLang="en-US" sz="3600" b="1">
                <a:effectLst>
                  <a:outerShdw blurRad="38100" dist="38100" dir="2700000" algn="tl">
                    <a:srgbClr val="FFFFFF"/>
                  </a:outerShdw>
                </a:effectLst>
                <a:latin typeface="+mj-lt"/>
                <a:cs typeface="Futura" panose="020B0602020204020303" pitchFamily="34" charset="-79"/>
              </a:rPr>
              <a:t>	</a:t>
            </a:r>
          </a:p>
          <a:p>
            <a:pPr eaLnBrk="1" hangingPunct="1">
              <a:spcBef>
                <a:spcPct val="50000"/>
              </a:spcBef>
              <a:defRPr/>
            </a:pPr>
            <a:endParaRPr lang="en-US" altLang="en-US" sz="3600" b="1">
              <a:latin typeface="+mj-lt"/>
              <a:cs typeface="Futura" panose="020B0602020204020303" pitchFamily="34" charset="-79"/>
            </a:endParaRPr>
          </a:p>
        </p:txBody>
      </p:sp>
      <p:sp>
        <p:nvSpPr>
          <p:cNvPr id="5" name="Title 1">
            <a:extLst>
              <a:ext uri="{FF2B5EF4-FFF2-40B4-BE49-F238E27FC236}">
                <a16:creationId xmlns:a16="http://schemas.microsoft.com/office/drawing/2014/main" id="{19BE5093-0AD5-8843-AE69-C0F3F6117DB1}"/>
              </a:ext>
            </a:extLst>
          </p:cNvPr>
          <p:cNvSpPr txBox="1">
            <a:spLocks/>
          </p:cNvSpPr>
          <p:nvPr/>
        </p:nvSpPr>
        <p:spPr>
          <a:xfrm>
            <a:off x="76201" y="0"/>
            <a:ext cx="8381999" cy="6858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WHAT’S OUR MESSAGE?</a:t>
            </a:r>
          </a:p>
        </p:txBody>
      </p:sp>
      <p:pic>
        <p:nvPicPr>
          <p:cNvPr id="6" name="Picture 5">
            <a:extLst>
              <a:ext uri="{FF2B5EF4-FFF2-40B4-BE49-F238E27FC236}">
                <a16:creationId xmlns:a16="http://schemas.microsoft.com/office/drawing/2014/main" id="{C28B8E81-00EA-6C41-0C52-AA9201C798E6}"/>
              </a:ext>
            </a:extLst>
          </p:cNvPr>
          <p:cNvPicPr>
            <a:picLocks noChangeAspect="1"/>
          </p:cNvPicPr>
          <p:nvPr/>
        </p:nvPicPr>
        <p:blipFill>
          <a:blip r:embed="rId3"/>
          <a:stretch>
            <a:fillRect/>
          </a:stretch>
        </p:blipFill>
        <p:spPr>
          <a:xfrm>
            <a:off x="5296952" y="1099161"/>
            <a:ext cx="3475731" cy="4773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3062388"/>
      </p:ext>
    </p:extLst>
  </p:cSld>
  <p:clrMapOvr>
    <a:masterClrMapping/>
  </p:clrMapOvr>
  <p:transition advClick="0" advTm="35209"/>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ChangeArrowheads="1"/>
          </p:cNvSpPr>
          <p:nvPr/>
        </p:nvSpPr>
        <p:spPr bwMode="auto">
          <a:xfrm>
            <a:off x="5499525" y="975064"/>
            <a:ext cx="3045084" cy="5454316"/>
          </a:xfrm>
          <a:prstGeom prst="rect">
            <a:avLst/>
          </a:prstGeom>
          <a:solidFill>
            <a:schemeClr val="bg1">
              <a:alpha val="50195"/>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latin typeface="Times New Roman" charset="0"/>
              <a:ea typeface="ＭＳ Ｐゴシック" charset="0"/>
            </a:endParaRPr>
          </a:p>
        </p:txBody>
      </p:sp>
      <p:sp>
        <p:nvSpPr>
          <p:cNvPr id="9220" name="Rectangle 4"/>
          <p:cNvSpPr>
            <a:spLocks noChangeArrowheads="1"/>
          </p:cNvSpPr>
          <p:nvPr/>
        </p:nvSpPr>
        <p:spPr bwMode="auto">
          <a:xfrm>
            <a:off x="76200" y="-122252"/>
            <a:ext cx="8991600" cy="884252"/>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path path="rect">
                    <a:fillToRect r="100000" b="100000"/>
                  </a:path>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ALTERING DISSOLVED OXYGEN</a:t>
            </a:r>
          </a:p>
        </p:txBody>
      </p:sp>
      <p:sp>
        <p:nvSpPr>
          <p:cNvPr id="12292" name="Rectangle 5"/>
          <p:cNvSpPr>
            <a:spLocks noChangeArrowheads="1"/>
          </p:cNvSpPr>
          <p:nvPr/>
        </p:nvSpPr>
        <p:spPr bwMode="auto">
          <a:xfrm>
            <a:off x="381000" y="432415"/>
            <a:ext cx="8229600" cy="58159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2075" tIns="46038" rIns="92075" bIns="46038" anchor="t"/>
          <a:lstStyle/>
          <a:p>
            <a:pPr marL="800100" lvl="1" indent="-342900">
              <a:lnSpc>
                <a:spcPct val="90000"/>
              </a:lnSpc>
              <a:spcBef>
                <a:spcPct val="50000"/>
              </a:spcBef>
              <a:buFont typeface="Arial" charset="0"/>
              <a:buChar char="•"/>
              <a:defRPr/>
            </a:pPr>
            <a:endParaRPr lang="en-US" sz="1050">
              <a:latin typeface="Arial" charset="0"/>
              <a:ea typeface="ＭＳ Ｐゴシック" charset="0"/>
            </a:endParaRPr>
          </a:p>
          <a:p>
            <a:pPr>
              <a:lnSpc>
                <a:spcPct val="90000"/>
              </a:lnSpc>
              <a:spcBef>
                <a:spcPct val="20000"/>
              </a:spcBef>
              <a:defRPr/>
            </a:pPr>
            <a:endParaRPr lang="en-US" sz="1050">
              <a:latin typeface="Arial" charset="0"/>
              <a:ea typeface="ＭＳ Ｐゴシック" charset="0"/>
            </a:endParaRPr>
          </a:p>
          <a:p>
            <a:pPr>
              <a:lnSpc>
                <a:spcPct val="90000"/>
              </a:lnSpc>
              <a:spcBef>
                <a:spcPct val="20000"/>
              </a:spcBef>
              <a:defRPr/>
            </a:pPr>
            <a:r>
              <a:rPr lang="en-US" sz="2600" b="1">
                <a:solidFill>
                  <a:schemeClr val="tx2"/>
                </a:solidFill>
              </a:rPr>
              <a:t>Increased DO: </a:t>
            </a:r>
            <a:endParaRPr lang="en-US" sz="2600" b="1">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b="1">
                <a:ea typeface="+mn-lt"/>
                <a:cs typeface="+mn-lt"/>
              </a:rPr>
              <a:t>Diffusion</a:t>
            </a:r>
            <a:r>
              <a:rPr lang="en-US" sz="2600">
                <a:ea typeface="+mn-lt"/>
                <a:cs typeface="+mn-lt"/>
              </a:rPr>
              <a:t> </a:t>
            </a:r>
            <a:r>
              <a:rPr lang="en-US" sz="2600">
                <a:solidFill>
                  <a:schemeClr val="tx2"/>
                </a:solidFill>
                <a:ea typeface="+mn-lt"/>
                <a:cs typeface="+mn-lt"/>
              </a:rPr>
              <a:t>from atmosphere</a:t>
            </a:r>
          </a:p>
          <a:p>
            <a:pPr lvl="1" indent="-457200">
              <a:lnSpc>
                <a:spcPct val="90000"/>
              </a:lnSpc>
              <a:spcBef>
                <a:spcPct val="20000"/>
              </a:spcBef>
              <a:buClr>
                <a:schemeClr val="accent4"/>
              </a:buClr>
              <a:buSzPct val="150000"/>
              <a:buFont typeface="Wingdings" panose="05000000000000000000" pitchFamily="2" charset="2"/>
              <a:buChar char="§"/>
              <a:defRPr/>
            </a:pPr>
            <a:r>
              <a:rPr lang="en-US" sz="2600" b="1">
                <a:ea typeface="+mn-lt"/>
                <a:cs typeface="+mn-lt"/>
              </a:rPr>
              <a:t>Turbulent mixing</a:t>
            </a:r>
            <a:r>
              <a:rPr lang="en-US" sz="2600" b="1">
                <a:solidFill>
                  <a:schemeClr val="tx2"/>
                </a:solidFill>
                <a:ea typeface="+mn-lt"/>
                <a:cs typeface="+mn-lt"/>
              </a:rPr>
              <a:t> </a:t>
            </a:r>
            <a:r>
              <a:rPr lang="en-US" sz="2600">
                <a:solidFill>
                  <a:schemeClr val="tx2"/>
                </a:solidFill>
                <a:ea typeface="+mn-lt"/>
                <a:cs typeface="+mn-lt"/>
              </a:rPr>
              <a:t>(waves)</a:t>
            </a:r>
            <a:endParaRPr lang="en-US">
              <a:solidFill>
                <a:schemeClr val="tx2"/>
              </a:solidFill>
              <a:ea typeface="Lato"/>
              <a:cs typeface="Lato"/>
            </a:endParaRPr>
          </a:p>
          <a:p>
            <a:pPr lvl="1" indent="-457200">
              <a:lnSpc>
                <a:spcPct val="90000"/>
              </a:lnSpc>
              <a:spcBef>
                <a:spcPct val="20000"/>
              </a:spcBef>
              <a:buClr>
                <a:srgbClr val="EC6820"/>
              </a:buClr>
              <a:buSzPct val="150000"/>
              <a:buFont typeface="Wingdings" panose="05000000000000000000" pitchFamily="2" charset="2"/>
              <a:buChar char="§"/>
              <a:defRPr/>
            </a:pPr>
            <a:r>
              <a:rPr lang="en-US" sz="2600">
                <a:solidFill>
                  <a:schemeClr val="tx2"/>
                </a:solidFill>
                <a:ea typeface="Lato"/>
                <a:cs typeface="Lato"/>
              </a:rPr>
              <a:t>Product of </a:t>
            </a:r>
            <a:r>
              <a:rPr lang="en-US" sz="2600" b="1">
                <a:ea typeface="Lato"/>
                <a:cs typeface="Lato"/>
              </a:rPr>
              <a:t>photosynthesis</a:t>
            </a:r>
          </a:p>
          <a:p>
            <a:pPr marL="342900" lvl="1" indent="-342900">
              <a:lnSpc>
                <a:spcPct val="90000"/>
              </a:lnSpc>
              <a:spcBef>
                <a:spcPct val="20000"/>
              </a:spcBef>
              <a:buFont typeface="Arial" panose="020B0604020202020204" pitchFamily="34" charset="0"/>
              <a:buChar char="•"/>
              <a:defRPr/>
            </a:pPr>
            <a:endParaRPr lang="en-US" sz="2600">
              <a:solidFill>
                <a:schemeClr val="tx2"/>
              </a:solidFill>
            </a:endParaRPr>
          </a:p>
          <a:p>
            <a:pPr>
              <a:lnSpc>
                <a:spcPct val="90000"/>
              </a:lnSpc>
              <a:spcBef>
                <a:spcPct val="20000"/>
              </a:spcBef>
              <a:defRPr/>
            </a:pPr>
            <a:r>
              <a:rPr lang="en-US" sz="2600" b="1">
                <a:solidFill>
                  <a:schemeClr val="tx2"/>
                </a:solidFill>
              </a:rPr>
              <a:t>Decreased DO:  </a:t>
            </a:r>
            <a:endParaRPr lang="en-US" sz="2600" b="1">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Warm temperatures </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b="1"/>
              <a:t>Decayed organic</a:t>
            </a:r>
            <a:r>
              <a:rPr lang="en-US" sz="2600">
                <a:solidFill>
                  <a:schemeClr val="tx2"/>
                </a:solidFill>
              </a:rPr>
              <a:t> matter </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Slow moving, deep water</a:t>
            </a:r>
            <a:endParaRPr lang="en-US" sz="2600">
              <a:solidFill>
                <a:schemeClr val="tx2"/>
              </a:solidFill>
              <a:ea typeface="Lato"/>
              <a:cs typeface="Lato"/>
            </a:endParaRPr>
          </a:p>
        </p:txBody>
      </p:sp>
      <p:pic>
        <p:nvPicPr>
          <p:cNvPr id="3" name="Picture 2"/>
          <p:cNvPicPr>
            <a:picLocks noChangeAspect="1"/>
          </p:cNvPicPr>
          <p:nvPr/>
        </p:nvPicPr>
        <p:blipFill>
          <a:blip r:embed="rId3"/>
          <a:stretch>
            <a:fillRect/>
          </a:stretch>
        </p:blipFill>
        <p:spPr>
          <a:xfrm>
            <a:off x="5389693" y="1086504"/>
            <a:ext cx="3281955" cy="3305675"/>
          </a:xfrm>
          <a:prstGeom prst="rect">
            <a:avLst/>
          </a:prstGeom>
          <a:ln>
            <a:noFill/>
          </a:ln>
          <a:effectLst>
            <a:outerShdw blurRad="292100" dist="139700" dir="2700000" algn="tl" rotWithShape="0">
              <a:srgbClr val="333333">
                <a:alpha val="65000"/>
              </a:srgbClr>
            </a:outerShdw>
          </a:effectLst>
        </p:spPr>
      </p:pic>
      <p:pic>
        <p:nvPicPr>
          <p:cNvPr id="4" name="Picture 3" descr="A picture containing wave&#10;&#10;Description automatically generated">
            <a:extLst>
              <a:ext uri="{FF2B5EF4-FFF2-40B4-BE49-F238E27FC236}">
                <a16:creationId xmlns:a16="http://schemas.microsoft.com/office/drawing/2014/main" id="{C0304BD4-F547-7E3F-A281-1DB6DF1A3C91}"/>
              </a:ext>
            </a:extLst>
          </p:cNvPr>
          <p:cNvPicPr>
            <a:picLocks noChangeAspect="1"/>
          </p:cNvPicPr>
          <p:nvPr/>
        </p:nvPicPr>
        <p:blipFill>
          <a:blip r:embed="rId4"/>
          <a:stretch>
            <a:fillRect/>
          </a:stretch>
        </p:blipFill>
        <p:spPr>
          <a:xfrm>
            <a:off x="5083205" y="4581885"/>
            <a:ext cx="4067175" cy="2381250"/>
          </a:xfrm>
          <a:prstGeom prst="rect">
            <a:avLst/>
          </a:prstGeom>
        </p:spPr>
      </p:pic>
      <p:pic>
        <p:nvPicPr>
          <p:cNvPr id="5" name="Picture 4" descr="A body of water&#10;&#10;Description automatically generated">
            <a:extLst>
              <a:ext uri="{FF2B5EF4-FFF2-40B4-BE49-F238E27FC236}">
                <a16:creationId xmlns:a16="http://schemas.microsoft.com/office/drawing/2014/main" id="{84426FE7-B441-ED55-34F3-1D40EA51BFE6}"/>
              </a:ext>
            </a:extLst>
          </p:cNvPr>
          <p:cNvPicPr>
            <a:picLocks noChangeAspect="1"/>
          </p:cNvPicPr>
          <p:nvPr/>
        </p:nvPicPr>
        <p:blipFill>
          <a:blip r:embed="rId5"/>
          <a:stretch>
            <a:fillRect/>
          </a:stretch>
        </p:blipFill>
        <p:spPr>
          <a:xfrm>
            <a:off x="1758082" y="4972409"/>
            <a:ext cx="3399346" cy="1902124"/>
          </a:xfrm>
          <a:prstGeom prst="rect">
            <a:avLst/>
          </a:prstGeom>
        </p:spPr>
      </p:pic>
    </p:spTree>
    <p:extLst>
      <p:ext uri="{BB962C8B-B14F-4D97-AF65-F5344CB8AC3E}">
        <p14:creationId xmlns:p14="http://schemas.microsoft.com/office/powerpoint/2010/main" val="38067374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Line 4"/>
          <p:cNvSpPr>
            <a:spLocks noChangeShapeType="1"/>
          </p:cNvSpPr>
          <p:nvPr/>
        </p:nvSpPr>
        <p:spPr bwMode="auto">
          <a:xfrm>
            <a:off x="2057400" y="4876800"/>
            <a:ext cx="457200" cy="38100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9525">
                <a:solidFill>
                  <a:schemeClr val="tx1"/>
                </a:solidFill>
                <a:round/>
                <a:headEnd/>
                <a:tailEnd type="triangl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Times New Roman" charset="0"/>
              <a:ea typeface="ＭＳ Ｐゴシック" charset="0"/>
            </a:endParaRPr>
          </a:p>
        </p:txBody>
      </p:sp>
      <p:sp>
        <p:nvSpPr>
          <p:cNvPr id="6" name="Rectangle 3"/>
          <p:cNvSpPr>
            <a:spLocks noChangeArrowheads="1"/>
          </p:cNvSpPr>
          <p:nvPr/>
        </p:nvSpPr>
        <p:spPr bwMode="auto">
          <a:xfrm>
            <a:off x="375920" y="914400"/>
            <a:ext cx="8006080" cy="3681008"/>
          </a:xfrm>
          <a:prstGeom prst="rect">
            <a:avLst/>
          </a:prstGeom>
          <a:noFill/>
          <a:ln>
            <a:noFill/>
          </a:ln>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p>
            <a:pPr marL="0" lvl="1">
              <a:lnSpc>
                <a:spcPct val="90000"/>
              </a:lnSpc>
              <a:spcBef>
                <a:spcPct val="20000"/>
              </a:spcBef>
              <a:defRPr/>
            </a:pPr>
            <a:r>
              <a:rPr lang="en-US" sz="2600" b="1">
                <a:solidFill>
                  <a:schemeClr val="tx2"/>
                </a:solidFill>
              </a:rPr>
              <a:t>Measure:</a:t>
            </a: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Rinse sampling bottles twice before collecting sample</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Take two samples for duplicate precision </a:t>
            </a:r>
            <a:r>
              <a:rPr lang="en-US" sz="2600" b="1" u="sng"/>
              <a:t>(+/- 0.6 )</a:t>
            </a:r>
            <a:endParaRPr lang="en-US" sz="2600" b="1" u="sng">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b="1"/>
              <a:t>Retest</a:t>
            </a:r>
            <a:r>
              <a:rPr lang="en-US" sz="2600">
                <a:solidFill>
                  <a:schemeClr val="tx2"/>
                </a:solidFill>
              </a:rPr>
              <a:t> if not within duplicate precision</a:t>
            </a:r>
            <a:endParaRPr lang="en-US" sz="2600">
              <a:solidFill>
                <a:schemeClr val="tx2"/>
              </a:solidFill>
              <a:ea typeface="Lato"/>
              <a:cs typeface="Lato"/>
            </a:endParaRPr>
          </a:p>
          <a:p>
            <a:pPr lvl="1" indent="-457200">
              <a:lnSpc>
                <a:spcPct val="90000"/>
              </a:lnSpc>
              <a:spcBef>
                <a:spcPct val="20000"/>
              </a:spcBef>
              <a:buClr>
                <a:schemeClr val="accent4"/>
              </a:buClr>
              <a:buSzPct val="150000"/>
              <a:buFont typeface="Wingdings" panose="05000000000000000000" pitchFamily="2" charset="2"/>
              <a:buChar char="§"/>
              <a:defRPr/>
            </a:pPr>
            <a:r>
              <a:rPr lang="en-US" sz="2600">
                <a:solidFill>
                  <a:schemeClr val="tx2"/>
                </a:solidFill>
              </a:rPr>
              <a:t>Measured in ppm or mg/L</a:t>
            </a:r>
            <a:r>
              <a:rPr lang="en-US" sz="2600" b="1">
                <a:solidFill>
                  <a:srgbClr val="EC6820"/>
                </a:solidFill>
              </a:rPr>
              <a:t> </a:t>
            </a:r>
            <a:r>
              <a:rPr lang="en-US" sz="2600">
                <a:solidFill>
                  <a:schemeClr val="tx2"/>
                </a:solidFill>
              </a:rPr>
              <a:t>(1 mg/L ≈ 1 ppm)</a:t>
            </a:r>
            <a:endParaRPr lang="en-US" sz="2600">
              <a:solidFill>
                <a:schemeClr val="tx2"/>
              </a:solidFill>
              <a:ea typeface="Lato"/>
              <a:cs typeface="Lato"/>
            </a:endParaRPr>
          </a:p>
          <a:p>
            <a:pPr>
              <a:defRPr/>
            </a:pPr>
            <a:endParaRPr lang="en-US" sz="2400" b="1">
              <a:latin typeface="Arial" pitchFamily="34" charset="0"/>
              <a:cs typeface="Arial" pitchFamily="34" charset="0"/>
            </a:endParaRPr>
          </a:p>
          <a:p>
            <a:pPr lvl="1">
              <a:defRPr/>
            </a:pPr>
            <a:endParaRPr lang="en-US" sz="2400">
              <a:solidFill>
                <a:schemeClr val="accent5"/>
              </a:solidFill>
              <a:latin typeface="Arial" pitchFamily="34" charset="0"/>
              <a:cs typeface="Arial" pitchFamily="34" charset="0"/>
            </a:endParaRPr>
          </a:p>
          <a:p>
            <a:pPr marL="800100" lvl="1" indent="-342900">
              <a:buFont typeface="Arial" pitchFamily="34" charset="0"/>
              <a:buChar char="•"/>
              <a:defRPr/>
            </a:pPr>
            <a:endParaRPr lang="en-US" sz="2400">
              <a:latin typeface="Arial" pitchFamily="34" charset="0"/>
              <a:cs typeface="Arial" pitchFamily="34" charset="0"/>
            </a:endParaRPr>
          </a:p>
        </p:txBody>
      </p:sp>
      <p:sp>
        <p:nvSpPr>
          <p:cNvPr id="7" name="TextBox 6">
            <a:extLst>
              <a:ext uri="{FF2B5EF4-FFF2-40B4-BE49-F238E27FC236}">
                <a16:creationId xmlns:a16="http://schemas.microsoft.com/office/drawing/2014/main" id="{9A3AA138-123F-B849-92D9-7C4D132CB611}"/>
              </a:ext>
            </a:extLst>
          </p:cNvPr>
          <p:cNvSpPr txBox="1"/>
          <p:nvPr/>
        </p:nvSpPr>
        <p:spPr bwMode="auto">
          <a:xfrm>
            <a:off x="609600" y="3751989"/>
            <a:ext cx="4114800" cy="2132892"/>
          </a:xfrm>
          <a:prstGeom prst="rect">
            <a:avLst/>
          </a:prstGeom>
          <a:noFill/>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spAutoFit/>
          </a:bodyPr>
          <a:lstStyle/>
          <a:p>
            <a:r>
              <a:rPr lang="en-US" altLang="en-US" sz="2600" b="1" i="1">
                <a:solidFill>
                  <a:schemeClr val="accent5"/>
                </a:solidFill>
                <a:cs typeface="Arial"/>
              </a:rPr>
              <a:t>Let’s find it!</a:t>
            </a:r>
            <a:endParaRPr lang="en-US" altLang="en-US" sz="2600" b="1" i="1">
              <a:solidFill>
                <a:schemeClr val="accent5"/>
              </a:solidFill>
              <a:ea typeface="Lato"/>
              <a:cs typeface="Arial"/>
            </a:endParaRPr>
          </a:p>
          <a:p>
            <a:r>
              <a:rPr lang="en-US" altLang="en-US" sz="2600" b="1" i="1">
                <a:solidFill>
                  <a:schemeClr val="accent5"/>
                </a:solidFill>
                <a:cs typeface="Arial"/>
              </a:rPr>
              <a:t>State Standard</a:t>
            </a:r>
            <a:r>
              <a:rPr lang="en-US" altLang="en-US" sz="2600" i="1">
                <a:solidFill>
                  <a:schemeClr val="accent5"/>
                </a:solidFill>
                <a:cs typeface="Arial"/>
              </a:rPr>
              <a:t>: </a:t>
            </a:r>
            <a:r>
              <a:rPr lang="en-US" altLang="en-US" sz="2600" b="1" i="1">
                <a:solidFill>
                  <a:schemeClr val="tx1"/>
                </a:solidFill>
                <a:cs typeface="Arial"/>
              </a:rPr>
              <a:t>Daily</a:t>
            </a:r>
            <a:r>
              <a:rPr lang="en-US" altLang="en-US" sz="2600" i="1">
                <a:solidFill>
                  <a:schemeClr val="accent5"/>
                </a:solidFill>
                <a:cs typeface="Arial"/>
              </a:rPr>
              <a:t> </a:t>
            </a:r>
            <a:r>
              <a:rPr lang="en-US" altLang="en-US" sz="2600" b="1" i="1">
                <a:solidFill>
                  <a:schemeClr val="tx1"/>
                </a:solidFill>
                <a:cs typeface="Arial"/>
              </a:rPr>
              <a:t>Average </a:t>
            </a:r>
            <a:r>
              <a:rPr lang="en-US" altLang="en-US" sz="2600" b="1" i="1" u="sng">
                <a:solidFill>
                  <a:schemeClr val="tx1"/>
                </a:solidFill>
                <a:cs typeface="Arial"/>
              </a:rPr>
              <a:t>above</a:t>
            </a:r>
            <a:r>
              <a:rPr lang="en-US" altLang="en-US" sz="2600" b="1" i="1">
                <a:solidFill>
                  <a:schemeClr val="tx1"/>
                </a:solidFill>
                <a:cs typeface="Arial"/>
              </a:rPr>
              <a:t> 5 mg/L and not less than 4 mg/L</a:t>
            </a:r>
            <a:endParaRPr lang="en-US" altLang="en-US" sz="2600" b="1" i="1">
              <a:solidFill>
                <a:schemeClr val="tx1"/>
              </a:solidFill>
              <a:ea typeface="Lato"/>
              <a:cs typeface="Arial"/>
            </a:endParaRPr>
          </a:p>
          <a:p>
            <a:pPr marL="800100" lvl="1" indent="-342900">
              <a:lnSpc>
                <a:spcPct val="90000"/>
              </a:lnSpc>
              <a:spcBef>
                <a:spcPct val="20000"/>
              </a:spcBef>
              <a:buFont typeface="Arial" pitchFamily="34" charset="0"/>
              <a:buChar char="•"/>
              <a:defRPr/>
            </a:pPr>
            <a:endParaRPr lang="en-US" sz="2600" b="1">
              <a:latin typeface="Arial" charset="0"/>
              <a:cs typeface="Arial"/>
            </a:endParaRPr>
          </a:p>
        </p:txBody>
      </p:sp>
      <p:sp>
        <p:nvSpPr>
          <p:cNvPr id="9" name="Title 1">
            <a:extLst>
              <a:ext uri="{FF2B5EF4-FFF2-40B4-BE49-F238E27FC236}">
                <a16:creationId xmlns:a16="http://schemas.microsoft.com/office/drawing/2014/main" id="{E8221BEA-FA9B-402A-9167-888BBFFC9697}"/>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HOW TO MEASURE DO?</a:t>
            </a:r>
            <a:endParaRPr lang="en-US" sz="1800"/>
          </a:p>
        </p:txBody>
      </p:sp>
      <p:pic>
        <p:nvPicPr>
          <p:cNvPr id="3" name="Picture 2">
            <a:extLst>
              <a:ext uri="{FF2B5EF4-FFF2-40B4-BE49-F238E27FC236}">
                <a16:creationId xmlns:a16="http://schemas.microsoft.com/office/drawing/2014/main" id="{A3DE40E9-FFD8-BDA7-4752-E52873A2E799}"/>
              </a:ext>
            </a:extLst>
          </p:cNvPr>
          <p:cNvPicPr>
            <a:picLocks noChangeAspect="1"/>
          </p:cNvPicPr>
          <p:nvPr/>
        </p:nvPicPr>
        <p:blipFill>
          <a:blip r:embed="rId3"/>
          <a:stretch>
            <a:fillRect/>
          </a:stretch>
        </p:blipFill>
        <p:spPr>
          <a:xfrm>
            <a:off x="5334000" y="3757613"/>
            <a:ext cx="3048000" cy="2286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662981"/>
      </p:ext>
    </p:extLst>
  </p:cSld>
  <p:clrMapOvr>
    <a:masterClrMapping/>
  </p:clrMapOvr>
  <p:transition advClick="0"/>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Text Box 4"/>
          <p:cNvSpPr txBox="1">
            <a:spLocks noChangeArrowheads="1"/>
          </p:cNvSpPr>
          <p:nvPr/>
        </p:nvSpPr>
        <p:spPr bwMode="auto">
          <a:xfrm>
            <a:off x="76200" y="-22086"/>
            <a:ext cx="8229600" cy="646331"/>
          </a:xfrm>
          <a:prstGeom prst="rect">
            <a:avLst/>
          </a:prstGeom>
          <a:noFill/>
          <a:ln>
            <a:noFill/>
          </a:ln>
          <a:effectLst/>
          <a:extLst>
            <a:ext uri="{909E8E84-426E-40dd-AFC4-6F175D3DCCD1}">
              <a14:hiddenFill xmlns:a14="http://schemas.microsoft.com/office/drawing/2010/main" xmlns="">
                <a:solidFill>
                  <a:schemeClr val="bg1">
                    <a:alpha val="50195"/>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Arial" panose="020B0604020202020204" pitchFamily="34" charset="0"/>
                <a:cs typeface="Arial" panose="020B0604020202020204" pitchFamily="34" charset="0"/>
              </a:rPr>
              <a:t>CHEMICAL KIT MAINTENANCE </a:t>
            </a:r>
          </a:p>
        </p:txBody>
      </p:sp>
      <p:sp>
        <p:nvSpPr>
          <p:cNvPr id="6" name="Content Placeholder 5"/>
          <p:cNvSpPr>
            <a:spLocks noGrp="1"/>
          </p:cNvSpPr>
          <p:nvPr>
            <p:ph sz="half" idx="1"/>
          </p:nvPr>
        </p:nvSpPr>
        <p:spPr>
          <a:xfrm>
            <a:off x="304800" y="762000"/>
            <a:ext cx="6248400" cy="5579363"/>
          </a:xfrm>
        </p:spPr>
        <p:txBody>
          <a:bodyPr/>
          <a:lstStyle/>
          <a:p>
            <a:pPr>
              <a:buClr>
                <a:srgbClr val="EC6820"/>
              </a:buClr>
              <a:buFont typeface="Wingdings" panose="05000000000000000000" pitchFamily="2" charset="2"/>
              <a:buChar char="§"/>
              <a:defRPr/>
            </a:pPr>
            <a:r>
              <a:rPr lang="en-US" sz="2600" b="1">
                <a:solidFill>
                  <a:schemeClr val="tx2"/>
                </a:solidFill>
                <a:latin typeface="+mn-lt"/>
                <a:ea typeface="Lato"/>
                <a:cs typeface="Lato"/>
              </a:rPr>
              <a:t>Always check expiration dates!</a:t>
            </a:r>
            <a:endParaRPr lang="en-US" sz="2200">
              <a:solidFill>
                <a:schemeClr val="tx2"/>
              </a:solidFill>
              <a:ea typeface="Lato"/>
              <a:cs typeface="Lato"/>
            </a:endParaRPr>
          </a:p>
          <a:p>
            <a:pPr lvl="1">
              <a:buClr>
                <a:srgbClr val="EC6820"/>
              </a:buClr>
              <a:buFont typeface="Wingdings" panose="05000000000000000000" pitchFamily="2" charset="2"/>
              <a:buChar char="§"/>
              <a:defRPr/>
            </a:pPr>
            <a:r>
              <a:rPr lang="en-US" sz="2500" b="1">
                <a:latin typeface="Lato"/>
                <a:ea typeface="Lato"/>
                <a:cs typeface="Lato"/>
              </a:rPr>
              <a:t>Check the date</a:t>
            </a:r>
            <a:r>
              <a:rPr lang="en-US" sz="2500">
                <a:solidFill>
                  <a:schemeClr val="tx2"/>
                </a:solidFill>
                <a:latin typeface="Lato"/>
                <a:ea typeface="Lato"/>
                <a:cs typeface="Lato"/>
              </a:rPr>
              <a:t> on EACH chemical</a:t>
            </a:r>
            <a:endParaRPr lang="en-US" sz="2500">
              <a:solidFill>
                <a:schemeClr val="tx2"/>
              </a:solidFill>
              <a:ea typeface="Lato"/>
              <a:cs typeface="Lato"/>
            </a:endParaRPr>
          </a:p>
          <a:p>
            <a:pPr lvl="1">
              <a:buClr>
                <a:srgbClr val="EC6820"/>
              </a:buClr>
              <a:buSzPct val="114999"/>
              <a:buFont typeface="Wingdings" panose="05000000000000000000" pitchFamily="2" charset="2"/>
              <a:buChar char="§"/>
              <a:defRPr/>
            </a:pPr>
            <a:r>
              <a:rPr lang="en-US" sz="2500">
                <a:solidFill>
                  <a:schemeClr val="tx2"/>
                </a:solidFill>
                <a:latin typeface="Lato "/>
                <a:ea typeface="Lato"/>
                <a:cs typeface="Arial"/>
              </a:rPr>
              <a:t>Replace when expired or contaminated</a:t>
            </a:r>
            <a:endParaRPr lang="en-US" sz="2500">
              <a:solidFill>
                <a:schemeClr val="tx2"/>
              </a:solidFill>
              <a:ea typeface="Lato"/>
              <a:cs typeface="Lato"/>
            </a:endParaRPr>
          </a:p>
          <a:p>
            <a:pPr lvl="2">
              <a:buClr>
                <a:schemeClr val="accent4"/>
              </a:buClr>
              <a:buSzPct val="114999"/>
              <a:buFont typeface="Wingdings,Sans-Serif" panose="05000000000000000000" pitchFamily="2" charset="2"/>
              <a:buChar char="§"/>
              <a:defRPr/>
            </a:pPr>
            <a:r>
              <a:rPr lang="en-US" sz="2200">
                <a:solidFill>
                  <a:schemeClr val="tx2"/>
                </a:solidFill>
                <a:latin typeface="Lato "/>
                <a:ea typeface="Lato"/>
                <a:cs typeface="Arial"/>
              </a:rPr>
              <a:t>Contact Trainer or Kit Loan Location</a:t>
            </a:r>
          </a:p>
          <a:p>
            <a:pPr lvl="2">
              <a:buClr>
                <a:schemeClr val="accent4"/>
              </a:buClr>
              <a:buSzPct val="114999"/>
              <a:buFont typeface="Wingdings,Sans-Serif" panose="05000000000000000000" pitchFamily="2" charset="2"/>
              <a:buChar char="§"/>
              <a:defRPr/>
            </a:pPr>
            <a:endParaRPr lang="en-US" sz="2200">
              <a:solidFill>
                <a:schemeClr val="tx2"/>
              </a:solidFill>
              <a:latin typeface="Lato "/>
              <a:cs typeface="Arial"/>
            </a:endParaRPr>
          </a:p>
          <a:p>
            <a:pPr>
              <a:buClr>
                <a:schemeClr val="accent4"/>
              </a:buClr>
              <a:buFont typeface="Wingdings" panose="05000000000000000000" pitchFamily="2" charset="2"/>
              <a:buChar char="§"/>
              <a:defRPr/>
            </a:pPr>
            <a:r>
              <a:rPr lang="en-US" sz="2600">
                <a:solidFill>
                  <a:schemeClr val="tx2"/>
                </a:solidFill>
                <a:latin typeface="+mn-lt"/>
              </a:rPr>
              <a:t>Store in a </a:t>
            </a:r>
            <a:r>
              <a:rPr lang="en-US" sz="2500" b="1">
                <a:solidFill>
                  <a:schemeClr val="accent3"/>
                </a:solidFill>
                <a:latin typeface="Lato"/>
                <a:ea typeface="Lato"/>
                <a:cs typeface="Lato"/>
              </a:rPr>
              <a:t>cool</a:t>
            </a:r>
            <a:r>
              <a:rPr lang="en-US" sz="2600" b="1">
                <a:solidFill>
                  <a:schemeClr val="tx2"/>
                </a:solidFill>
                <a:latin typeface="+mn-lt"/>
              </a:rPr>
              <a:t>, </a:t>
            </a:r>
            <a:r>
              <a:rPr lang="en-US" sz="2600" b="1">
                <a:latin typeface="+mn-lt"/>
              </a:rPr>
              <a:t>dark place</a:t>
            </a:r>
            <a:endParaRPr lang="en-US" sz="2600">
              <a:latin typeface="+mn-lt"/>
              <a:ea typeface="Lato"/>
              <a:cs typeface="Lato"/>
            </a:endParaRPr>
          </a:p>
          <a:p>
            <a:pPr>
              <a:buClr>
                <a:schemeClr val="accent4"/>
              </a:buClr>
              <a:buFont typeface="Wingdings" panose="05000000000000000000" pitchFamily="2" charset="2"/>
              <a:buChar char="§"/>
              <a:defRPr/>
            </a:pPr>
            <a:endParaRPr lang="en-US" sz="2600">
              <a:solidFill>
                <a:schemeClr val="tx2"/>
              </a:solidFill>
              <a:latin typeface="+mn-lt"/>
            </a:endParaRPr>
          </a:p>
          <a:p>
            <a:pPr>
              <a:buClr>
                <a:schemeClr val="accent4"/>
              </a:buClr>
              <a:buFont typeface="Wingdings" panose="05000000000000000000" pitchFamily="2" charset="2"/>
              <a:buChar char="§"/>
              <a:defRPr/>
            </a:pPr>
            <a:r>
              <a:rPr lang="en-US" sz="2600">
                <a:solidFill>
                  <a:schemeClr val="tx2"/>
                </a:solidFill>
                <a:latin typeface="+mn-lt"/>
              </a:rPr>
              <a:t>Sampling waste: </a:t>
            </a:r>
            <a:endParaRPr lang="en-US" sz="2600">
              <a:solidFill>
                <a:schemeClr val="tx2"/>
              </a:solidFill>
              <a:latin typeface="+mn-lt"/>
              <a:ea typeface="Lato"/>
              <a:cs typeface="Lato"/>
            </a:endParaRPr>
          </a:p>
          <a:p>
            <a:pPr marL="742950" lvl="2" indent="-285750">
              <a:buClr>
                <a:srgbClr val="EC6820"/>
              </a:buClr>
              <a:buFont typeface="Wingdings" panose="05000000000000000000" pitchFamily="2" charset="2"/>
              <a:buChar char="§"/>
              <a:defRPr/>
            </a:pPr>
            <a:r>
              <a:rPr lang="en-US" sz="2500">
                <a:solidFill>
                  <a:schemeClr val="tx2"/>
                </a:solidFill>
                <a:latin typeface="Lato"/>
                <a:ea typeface="Lato"/>
                <a:cs typeface="Lato"/>
              </a:rPr>
              <a:t>Flush down drain with excess water</a:t>
            </a:r>
          </a:p>
          <a:p>
            <a:pPr marL="742950" lvl="2" indent="-285750">
              <a:buClr>
                <a:srgbClr val="EC6820"/>
              </a:buClr>
              <a:buFont typeface="Wingdings" panose="05000000000000000000" pitchFamily="2" charset="2"/>
              <a:buChar char="§"/>
              <a:defRPr/>
            </a:pPr>
            <a:r>
              <a:rPr lang="en-US" sz="2500" i="1" u="sng">
                <a:solidFill>
                  <a:srgbClr val="FF0000"/>
                </a:solidFill>
                <a:latin typeface="Lato"/>
                <a:ea typeface="Lato"/>
                <a:cs typeface="Lato"/>
              </a:rPr>
              <a:t>EXCEPT if you have a septic system</a:t>
            </a:r>
          </a:p>
          <a:p>
            <a:pPr marL="742950" lvl="2" indent="-285750">
              <a:buClr>
                <a:srgbClr val="EC6820"/>
              </a:buClr>
              <a:buFont typeface="Wingdings" panose="05000000000000000000" pitchFamily="2" charset="2"/>
              <a:buChar char="§"/>
              <a:defRPr/>
            </a:pPr>
            <a:endParaRPr lang="en-US" sz="2600">
              <a:solidFill>
                <a:srgbClr val="FF0000"/>
              </a:solidFill>
              <a:latin typeface="Lato"/>
              <a:ea typeface="Lato"/>
              <a:cs typeface="Lato"/>
            </a:endParaRPr>
          </a:p>
          <a:p>
            <a:pPr lvl="1">
              <a:buClr>
                <a:srgbClr val="EC6820"/>
              </a:buClr>
              <a:buFont typeface="Wingdings"/>
              <a:buChar char="§"/>
              <a:defRPr/>
            </a:pPr>
            <a:endParaRPr lang="en-US">
              <a:solidFill>
                <a:schemeClr val="accent2"/>
              </a:solidFill>
              <a:latin typeface="Arial"/>
              <a:ea typeface="Lato"/>
              <a:cs typeface="Arial"/>
            </a:endParaRPr>
          </a:p>
          <a:p>
            <a:pPr marL="457200" lvl="1" indent="0">
              <a:buNone/>
              <a:defRPr/>
            </a:pPr>
            <a:endParaRPr lang="en-US">
              <a:solidFill>
                <a:schemeClr val="accent5"/>
              </a:solidFill>
              <a:latin typeface="Arial" panose="020B0604020202020204" pitchFamily="34" charset="0"/>
              <a:cs typeface="Arial" panose="020B0604020202020204" pitchFamily="34" charset="0"/>
            </a:endParaRPr>
          </a:p>
          <a:p>
            <a:pPr lvl="1">
              <a:defRPr/>
            </a:pPr>
            <a:endParaRPr lang="en-US">
              <a:solidFill>
                <a:schemeClr val="accent5"/>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pic>
        <p:nvPicPr>
          <p:cNvPr id="11"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b="-2"/>
          <a:stretch>
            <a:fillRect/>
          </a:stretch>
        </p:blipFill>
        <p:spPr>
          <a:xfrm>
            <a:off x="6848475" y="881063"/>
            <a:ext cx="1790700" cy="3273202"/>
          </a:xfrm>
          <a:prstGeom prst="rect">
            <a:avLst/>
          </a:prstGeom>
          <a:ln>
            <a:noFill/>
          </a:ln>
          <a:effectLst>
            <a:outerShdw blurRad="292100" dist="139700" dir="2700000" algn="tl" rotWithShape="0">
              <a:srgbClr val="333333">
                <a:alpha val="65000"/>
              </a:srgbClr>
            </a:outerShdw>
          </a:effectLst>
        </p:spPr>
      </p:pic>
      <p:cxnSp>
        <p:nvCxnSpPr>
          <p:cNvPr id="13" name="Straight Arrow Connector 12"/>
          <p:cNvCxnSpPr/>
          <p:nvPr/>
        </p:nvCxnSpPr>
        <p:spPr>
          <a:xfrm flipH="1">
            <a:off x="7800975" y="2952750"/>
            <a:ext cx="828676" cy="2675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DDEBE92-FB64-E586-0772-04EBF7F27A47}"/>
              </a:ext>
            </a:extLst>
          </p:cNvPr>
          <p:cNvPicPr>
            <a:picLocks noChangeAspect="1"/>
          </p:cNvPicPr>
          <p:nvPr/>
        </p:nvPicPr>
        <p:blipFill rotWithShape="1">
          <a:blip r:embed="rId4"/>
          <a:srcRect l="29228" t="20676" r="22965" b="-741"/>
          <a:stretch/>
        </p:blipFill>
        <p:spPr>
          <a:xfrm rot="5400000">
            <a:off x="6634694" y="4418113"/>
            <a:ext cx="2292848" cy="21598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07314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178563" y="1014109"/>
            <a:ext cx="8786874" cy="990600"/>
          </a:xfrm>
        </p:spPr>
        <p:txBody>
          <a:bodyPr/>
          <a:lstStyle/>
          <a:p>
            <a:pPr algn="ctr"/>
            <a:r>
              <a:rPr lang="en-US" sz="4400" b="1">
                <a:solidFill>
                  <a:schemeClr val="tx2"/>
                </a:solidFill>
                <a:latin typeface="Lato "/>
                <a:cs typeface="Arial"/>
              </a:rPr>
              <a:t>Phytoplankton Monitoring Protocol</a:t>
            </a:r>
            <a:endParaRPr lang="en-US">
              <a:solidFill>
                <a:schemeClr val="tx2"/>
              </a:solidFill>
            </a:endParaRPr>
          </a:p>
        </p:txBody>
      </p:sp>
      <p:sp>
        <p:nvSpPr>
          <p:cNvPr id="8" name="Title 1">
            <a:extLst>
              <a:ext uri="{FF2B5EF4-FFF2-40B4-BE49-F238E27FC236}">
                <a16:creationId xmlns:a16="http://schemas.microsoft.com/office/drawing/2014/main" id="{4CEA9BB5-4A12-4FE0-B139-4BA46779A014}"/>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CHAPTER 5</a:t>
            </a:r>
            <a:endParaRPr lang="en-US" sz="1800"/>
          </a:p>
        </p:txBody>
      </p:sp>
      <p:pic>
        <p:nvPicPr>
          <p:cNvPr id="4" name="Picture 3">
            <a:extLst>
              <a:ext uri="{FF2B5EF4-FFF2-40B4-BE49-F238E27FC236}">
                <a16:creationId xmlns:a16="http://schemas.microsoft.com/office/drawing/2014/main" id="{6B2D3D50-2DC0-9732-F11E-A2D4AAE4D859}"/>
              </a:ext>
            </a:extLst>
          </p:cNvPr>
          <p:cNvPicPr>
            <a:picLocks noChangeAspect="1"/>
          </p:cNvPicPr>
          <p:nvPr/>
        </p:nvPicPr>
        <p:blipFill>
          <a:blip r:embed="rId3"/>
          <a:stretch>
            <a:fillRect/>
          </a:stretch>
        </p:blipFill>
        <p:spPr>
          <a:xfrm>
            <a:off x="2716858" y="1925053"/>
            <a:ext cx="3710285" cy="4812632"/>
          </a:xfrm>
          <a:prstGeom prst="rect">
            <a:avLst/>
          </a:prstGeom>
        </p:spPr>
      </p:pic>
    </p:spTree>
    <p:extLst>
      <p:ext uri="{BB962C8B-B14F-4D97-AF65-F5344CB8AC3E}">
        <p14:creationId xmlns:p14="http://schemas.microsoft.com/office/powerpoint/2010/main" val="2791739109"/>
      </p:ext>
    </p:extLst>
  </p:cSld>
  <p:clrMapOvr>
    <a:masterClrMapping/>
  </p:clrMapOvr>
  <p:transition advClick="0"/>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66EE76-15A5-4ADC-9DB8-B1202021BEC8}"/>
              </a:ext>
            </a:extLst>
          </p:cNvPr>
          <p:cNvSpPr>
            <a:spLocks noChangeArrowheads="1"/>
          </p:cNvSpPr>
          <p:nvPr/>
        </p:nvSpPr>
        <p:spPr bwMode="auto">
          <a:xfrm>
            <a:off x="76200" y="-228600"/>
            <a:ext cx="8229600" cy="11430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PHYTOPLANKTON</a:t>
            </a:r>
          </a:p>
        </p:txBody>
      </p:sp>
      <p:grpSp>
        <p:nvGrpSpPr>
          <p:cNvPr id="7" name="Group 6">
            <a:extLst>
              <a:ext uri="{FF2B5EF4-FFF2-40B4-BE49-F238E27FC236}">
                <a16:creationId xmlns:a16="http://schemas.microsoft.com/office/drawing/2014/main" id="{7BB5E954-2FB0-4B05-8F79-A07AC7A6B4D8}"/>
              </a:ext>
            </a:extLst>
          </p:cNvPr>
          <p:cNvGrpSpPr/>
          <p:nvPr/>
        </p:nvGrpSpPr>
        <p:grpSpPr>
          <a:xfrm>
            <a:off x="737404" y="3733800"/>
            <a:ext cx="7696200" cy="2248424"/>
            <a:chOff x="914400" y="3659472"/>
            <a:chExt cx="7696200" cy="2248424"/>
          </a:xfrm>
        </p:grpSpPr>
        <p:pic>
          <p:nvPicPr>
            <p:cNvPr id="3" name="Picture 2">
              <a:extLst>
                <a:ext uri="{FF2B5EF4-FFF2-40B4-BE49-F238E27FC236}">
                  <a16:creationId xmlns:a16="http://schemas.microsoft.com/office/drawing/2014/main" id="{09899967-C13B-4544-AC74-6B02AD291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680294"/>
              <a:ext cx="3931226" cy="2222920"/>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56540744-4C4A-4209-8781-2C4FE66B8FFE}"/>
                </a:ext>
              </a:extLst>
            </p:cNvPr>
            <p:cNvPicPr>
              <a:picLocks noChangeAspect="1"/>
            </p:cNvPicPr>
            <p:nvPr/>
          </p:nvPicPr>
          <p:blipFill>
            <a:blip r:embed="rId4"/>
            <a:stretch>
              <a:fillRect/>
            </a:stretch>
          </p:blipFill>
          <p:spPr>
            <a:xfrm>
              <a:off x="4845626" y="3659472"/>
              <a:ext cx="3764974" cy="2248424"/>
            </a:xfrm>
            <a:prstGeom prst="rect">
              <a:avLst/>
            </a:prstGeom>
            <a:ln>
              <a:noFill/>
            </a:ln>
            <a:effectLst>
              <a:outerShdw blurRad="292100" dist="139700" dir="2700000" algn="tl" rotWithShape="0">
                <a:srgbClr val="333333">
                  <a:alpha val="65000"/>
                </a:srgbClr>
              </a:outerShdw>
            </a:effectLst>
          </p:spPr>
        </p:pic>
      </p:grpSp>
      <p:sp>
        <p:nvSpPr>
          <p:cNvPr id="6" name="Rectangle 5">
            <a:extLst>
              <a:ext uri="{FF2B5EF4-FFF2-40B4-BE49-F238E27FC236}">
                <a16:creationId xmlns:a16="http://schemas.microsoft.com/office/drawing/2014/main" id="{CC563903-82FC-4A6B-9EA8-32057D185A08}"/>
              </a:ext>
            </a:extLst>
          </p:cNvPr>
          <p:cNvSpPr/>
          <p:nvPr/>
        </p:nvSpPr>
        <p:spPr>
          <a:xfrm>
            <a:off x="5867606" y="6248400"/>
            <a:ext cx="2552494" cy="369332"/>
          </a:xfrm>
          <a:prstGeom prst="rect">
            <a:avLst/>
          </a:prstGeom>
        </p:spPr>
        <p:txBody>
          <a:bodyPr wrap="none">
            <a:spAutoFit/>
          </a:bodyPr>
          <a:lstStyle/>
          <a:p>
            <a:pPr algn="r"/>
            <a:r>
              <a:rPr lang="en-US"/>
              <a:t>EMAIL: pmn@noaa.gov</a:t>
            </a:r>
          </a:p>
        </p:txBody>
      </p:sp>
      <p:sp>
        <p:nvSpPr>
          <p:cNvPr id="9" name="Content Placeholder 5">
            <a:extLst>
              <a:ext uri="{FF2B5EF4-FFF2-40B4-BE49-F238E27FC236}">
                <a16:creationId xmlns:a16="http://schemas.microsoft.com/office/drawing/2014/main" id="{6A40B713-5676-0A67-85DB-102CBA45F310}"/>
              </a:ext>
            </a:extLst>
          </p:cNvPr>
          <p:cNvSpPr txBox="1">
            <a:spLocks/>
          </p:cNvSpPr>
          <p:nvPr/>
        </p:nvSpPr>
        <p:spPr>
          <a:xfrm>
            <a:off x="304800" y="762000"/>
            <a:ext cx="6248400" cy="5579363"/>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5"/>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EC6820"/>
              </a:buClr>
              <a:buFont typeface="Wingdings" panose="05000000000000000000" pitchFamily="2" charset="2"/>
              <a:buChar char="§"/>
              <a:defRPr/>
            </a:pPr>
            <a:r>
              <a:rPr lang="en-US" sz="2600" b="1">
                <a:solidFill>
                  <a:schemeClr val="tx2"/>
                </a:solidFill>
                <a:latin typeface="+mn-lt"/>
                <a:ea typeface="Lato"/>
                <a:cs typeface="Lato"/>
              </a:rPr>
              <a:t>Phytoplankton Monitoring Network (PMN) :</a:t>
            </a:r>
          </a:p>
          <a:p>
            <a:pPr lvl="1">
              <a:buClr>
                <a:srgbClr val="EC6820"/>
              </a:buClr>
              <a:buFont typeface="Wingdings" panose="05000000000000000000" pitchFamily="2" charset="2"/>
              <a:buChar char="§"/>
              <a:defRPr/>
            </a:pPr>
            <a:r>
              <a:rPr lang="en-US" sz="2200" b="1">
                <a:solidFill>
                  <a:schemeClr val="tx2"/>
                </a:solidFill>
                <a:latin typeface="Lato"/>
                <a:ea typeface="Lato"/>
                <a:cs typeface="Lato"/>
              </a:rPr>
              <a:t>Plant-like micro algae</a:t>
            </a:r>
            <a:endParaRPr lang="en-US" sz="2200" b="1">
              <a:solidFill>
                <a:schemeClr val="tx2"/>
              </a:solidFill>
              <a:ea typeface="Lato"/>
              <a:cs typeface="Lato"/>
            </a:endParaRPr>
          </a:p>
          <a:p>
            <a:pPr lvl="1">
              <a:buClr>
                <a:srgbClr val="EC6820"/>
              </a:buClr>
              <a:buSzPct val="114999"/>
              <a:buFont typeface="Wingdings" panose="05000000000000000000" pitchFamily="2" charset="2"/>
              <a:buChar char="§"/>
              <a:defRPr/>
            </a:pPr>
            <a:r>
              <a:rPr lang="en-US" sz="2200" b="1">
                <a:solidFill>
                  <a:schemeClr val="tx2"/>
                </a:solidFill>
                <a:latin typeface="Lato"/>
                <a:ea typeface="Lato"/>
                <a:cs typeface="Lato"/>
              </a:rPr>
              <a:t>Harmful algal blooms (HABSs) -toxins</a:t>
            </a:r>
          </a:p>
          <a:p>
            <a:pPr lvl="1">
              <a:buClr>
                <a:srgbClr val="EC6820"/>
              </a:buClr>
              <a:buSzPct val="114999"/>
              <a:buFont typeface="Wingdings" panose="05000000000000000000" pitchFamily="2" charset="2"/>
              <a:buChar char="§"/>
              <a:defRPr/>
            </a:pPr>
            <a:r>
              <a:rPr lang="en-US" sz="2200" b="1">
                <a:solidFill>
                  <a:schemeClr val="tx2"/>
                </a:solidFill>
                <a:latin typeface="Lato"/>
                <a:ea typeface="Lato"/>
                <a:cs typeface="Lato"/>
              </a:rPr>
              <a:t>NOAA Database</a:t>
            </a:r>
          </a:p>
          <a:p>
            <a:pPr lvl="1">
              <a:buClr>
                <a:srgbClr val="EC6820"/>
              </a:buClr>
              <a:buSzPct val="114999"/>
              <a:buFont typeface="Wingdings" panose="05000000000000000000" pitchFamily="2" charset="2"/>
              <a:buChar char="§"/>
              <a:defRPr/>
            </a:pPr>
            <a:r>
              <a:rPr lang="en-US" sz="2200" b="1">
                <a:solidFill>
                  <a:schemeClr val="tx2"/>
                </a:solidFill>
                <a:latin typeface="Lato"/>
                <a:ea typeface="Lato"/>
                <a:cs typeface="Lato"/>
              </a:rPr>
              <a:t>Climate Change</a:t>
            </a:r>
          </a:p>
          <a:p>
            <a:pPr lvl="1">
              <a:buClr>
                <a:srgbClr val="EC6820"/>
              </a:buClr>
              <a:buFont typeface="Wingdings"/>
              <a:buChar char="§"/>
              <a:defRPr/>
            </a:pPr>
            <a:endParaRPr lang="en-US">
              <a:solidFill>
                <a:schemeClr val="accent2"/>
              </a:solidFill>
              <a:latin typeface="Arial"/>
              <a:ea typeface="Lato"/>
              <a:cs typeface="Arial"/>
            </a:endParaRPr>
          </a:p>
          <a:p>
            <a:pPr marL="457200" lvl="1" indent="0">
              <a:buFont typeface="Arial"/>
              <a:buNone/>
              <a:defRPr/>
            </a:pPr>
            <a:endParaRPr lang="en-US">
              <a:solidFill>
                <a:schemeClr val="accent5"/>
              </a:solidFill>
              <a:latin typeface="Arial" panose="020B0604020202020204" pitchFamily="34" charset="0"/>
              <a:cs typeface="Arial" panose="020B0604020202020204" pitchFamily="34" charset="0"/>
            </a:endParaRPr>
          </a:p>
          <a:p>
            <a:pPr lvl="1">
              <a:defRPr/>
            </a:pPr>
            <a:endParaRPr lang="en-US">
              <a:solidFill>
                <a:schemeClr val="accent5"/>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63650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66EE76-15A5-4ADC-9DB8-B1202021BEC8}"/>
              </a:ext>
            </a:extLst>
          </p:cNvPr>
          <p:cNvSpPr>
            <a:spLocks noChangeArrowheads="1"/>
          </p:cNvSpPr>
          <p:nvPr/>
        </p:nvSpPr>
        <p:spPr bwMode="auto">
          <a:xfrm>
            <a:off x="76200" y="-228600"/>
            <a:ext cx="8229600" cy="11430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PHYTOPLANKTON</a:t>
            </a:r>
          </a:p>
        </p:txBody>
      </p:sp>
      <p:sp>
        <p:nvSpPr>
          <p:cNvPr id="5" name="Rectangle 4">
            <a:extLst>
              <a:ext uri="{FF2B5EF4-FFF2-40B4-BE49-F238E27FC236}">
                <a16:creationId xmlns:a16="http://schemas.microsoft.com/office/drawing/2014/main" id="{E25AD5F7-4417-4BC8-A850-EF4E494094F4}"/>
              </a:ext>
            </a:extLst>
          </p:cNvPr>
          <p:cNvSpPr>
            <a:spLocks noChangeArrowheads="1"/>
          </p:cNvSpPr>
          <p:nvPr/>
        </p:nvSpPr>
        <p:spPr bwMode="auto">
          <a:xfrm>
            <a:off x="381000" y="976122"/>
            <a:ext cx="8382000" cy="340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eaLnBrk="0" hangingPunct="0">
              <a:defRPr sz="2400">
                <a:solidFill>
                  <a:schemeClr val="tx1"/>
                </a:solidFill>
                <a:latin typeface="Times New Roman" panose="02020603050405020304" pitchFamily="18" charset="0"/>
                <a:ea typeface="MS PGothic" panose="020B0600070205080204" pitchFamily="34" charset="-128"/>
              </a:defRPr>
            </a:lvl1pPr>
            <a:lvl2pPr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spcBef>
                <a:spcPct val="20000"/>
              </a:spcBef>
            </a:pPr>
            <a:r>
              <a:rPr lang="en-US" altLang="en-US" sz="2800" b="1">
                <a:solidFill>
                  <a:schemeClr val="accent5"/>
                </a:solidFill>
                <a:latin typeface="+mn-lt"/>
              </a:rPr>
              <a:t>Phytoplankton Monitoring Network (PMN) :</a:t>
            </a:r>
          </a:p>
          <a:p>
            <a:pPr marL="0" indent="0" eaLnBrk="1" hangingPunct="1">
              <a:spcBef>
                <a:spcPct val="20000"/>
              </a:spcBef>
            </a:pPr>
            <a:endParaRPr lang="en-US" altLang="en-US" sz="1000">
              <a:solidFill>
                <a:schemeClr val="accent5"/>
              </a:solidFill>
              <a:latin typeface="+mn-lt"/>
            </a:endParaRPr>
          </a:p>
          <a:p>
            <a:pPr eaLnBrk="1" hangingPunct="1">
              <a:spcBef>
                <a:spcPct val="20000"/>
              </a:spcBef>
              <a:buFont typeface="Arial" panose="020B0604020202020204" pitchFamily="34" charset="0"/>
              <a:buChar char="•"/>
            </a:pPr>
            <a:endParaRPr lang="en-US" altLang="en-US" sz="2800" b="1">
              <a:solidFill>
                <a:schemeClr val="accent5"/>
              </a:solidFill>
              <a:latin typeface="+mn-lt"/>
            </a:endParaRPr>
          </a:p>
          <a:p>
            <a:pPr eaLnBrk="1" hangingPunct="1">
              <a:spcBef>
                <a:spcPct val="20000"/>
              </a:spcBef>
              <a:buFont typeface="Arial" panose="020B0604020202020204" pitchFamily="34" charset="0"/>
              <a:buChar char="•"/>
            </a:pPr>
            <a:endParaRPr lang="en-US" altLang="en-US" sz="2800">
              <a:solidFill>
                <a:schemeClr val="accent5"/>
              </a:solidFill>
              <a:effectLst>
                <a:outerShdw blurRad="38100" dist="38100" dir="2700000" algn="tl">
                  <a:srgbClr val="FFFFFF"/>
                </a:outerShdw>
              </a:effectLst>
              <a:latin typeface="+mn-lt"/>
            </a:endParaRPr>
          </a:p>
        </p:txBody>
      </p:sp>
      <p:sp>
        <p:nvSpPr>
          <p:cNvPr id="6" name="Rectangle 5">
            <a:extLst>
              <a:ext uri="{FF2B5EF4-FFF2-40B4-BE49-F238E27FC236}">
                <a16:creationId xmlns:a16="http://schemas.microsoft.com/office/drawing/2014/main" id="{CC563903-82FC-4A6B-9EA8-32057D185A08}"/>
              </a:ext>
            </a:extLst>
          </p:cNvPr>
          <p:cNvSpPr/>
          <p:nvPr/>
        </p:nvSpPr>
        <p:spPr>
          <a:xfrm>
            <a:off x="5867606" y="6248400"/>
            <a:ext cx="2552494" cy="369332"/>
          </a:xfrm>
          <a:prstGeom prst="rect">
            <a:avLst/>
          </a:prstGeom>
        </p:spPr>
        <p:txBody>
          <a:bodyPr wrap="none">
            <a:spAutoFit/>
          </a:bodyPr>
          <a:lstStyle/>
          <a:p>
            <a:pPr algn="r"/>
            <a:r>
              <a:rPr lang="en-US"/>
              <a:t>EMAIL: pmn@noaa.gov</a:t>
            </a:r>
          </a:p>
        </p:txBody>
      </p:sp>
      <p:pic>
        <p:nvPicPr>
          <p:cNvPr id="8" name="Picture 7">
            <a:extLst>
              <a:ext uri="{FF2B5EF4-FFF2-40B4-BE49-F238E27FC236}">
                <a16:creationId xmlns:a16="http://schemas.microsoft.com/office/drawing/2014/main" id="{93A64AC0-76A9-4EC9-B312-67DF8F5DFEE1}"/>
              </a:ext>
            </a:extLst>
          </p:cNvPr>
          <p:cNvPicPr>
            <a:picLocks noChangeAspect="1"/>
          </p:cNvPicPr>
          <p:nvPr/>
        </p:nvPicPr>
        <p:blipFill>
          <a:blip r:embed="rId3">
            <a:duotone>
              <a:schemeClr val="bg2">
                <a:shade val="45000"/>
                <a:satMod val="135000"/>
              </a:schemeClr>
              <a:prstClr val="white"/>
            </a:duotone>
          </a:blip>
          <a:stretch>
            <a:fillRect/>
          </a:stretch>
        </p:blipFill>
        <p:spPr>
          <a:xfrm>
            <a:off x="583190" y="1752600"/>
            <a:ext cx="7977620" cy="386739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1522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5">
            <a:extLst>
              <a:ext uri="{FF2B5EF4-FFF2-40B4-BE49-F238E27FC236}">
                <a16:creationId xmlns:a16="http://schemas.microsoft.com/office/drawing/2014/main" id="{41543608-980F-266B-2049-9D7E093C9200}"/>
              </a:ext>
            </a:extLst>
          </p:cNvPr>
          <p:cNvSpPr txBox="1">
            <a:spLocks/>
          </p:cNvSpPr>
          <p:nvPr/>
        </p:nvSpPr>
        <p:spPr>
          <a:xfrm>
            <a:off x="391064" y="920151"/>
            <a:ext cx="8750060" cy="5579363"/>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EC6820"/>
              </a:buClr>
              <a:buFont typeface="Wingdings" panose="05000000000000000000" pitchFamily="2" charset="2"/>
              <a:buChar char="§"/>
              <a:defRPr/>
            </a:pPr>
            <a:r>
              <a:rPr lang="en-US" sz="2600" b="1">
                <a:solidFill>
                  <a:schemeClr val="tx2"/>
                </a:solidFill>
                <a:latin typeface="+mn-lt"/>
                <a:ea typeface="Lato"/>
                <a:cs typeface="Lato"/>
              </a:rPr>
              <a:t>Phytoplankton Monitoring Network (PMN) :</a:t>
            </a:r>
          </a:p>
          <a:p>
            <a:pPr lvl="1">
              <a:buClr>
                <a:srgbClr val="EC6820"/>
              </a:buClr>
              <a:buFont typeface="Wingdings" panose="05000000000000000000" pitchFamily="2" charset="2"/>
              <a:buChar char="§"/>
              <a:defRPr/>
            </a:pPr>
            <a:r>
              <a:rPr lang="en-US" sz="2200" b="1">
                <a:solidFill>
                  <a:schemeClr val="tx2"/>
                </a:solidFill>
                <a:latin typeface="Lato"/>
                <a:ea typeface="Lato"/>
                <a:cs typeface="Lato"/>
              </a:rPr>
              <a:t>Free Mobile Phyto App-ID Phytoplankton</a:t>
            </a:r>
            <a:endParaRPr lang="en-US" sz="2200" b="1">
              <a:solidFill>
                <a:schemeClr val="tx2"/>
              </a:solidFill>
              <a:ea typeface="Lato"/>
              <a:cs typeface="Lato"/>
            </a:endParaRPr>
          </a:p>
          <a:p>
            <a:pPr lvl="1">
              <a:buClr>
                <a:srgbClr val="EC6820"/>
              </a:buClr>
              <a:buFont typeface="Wingdings"/>
              <a:buChar char="§"/>
              <a:defRPr/>
            </a:pPr>
            <a:endParaRPr lang="en-US">
              <a:solidFill>
                <a:schemeClr val="accent2"/>
              </a:solidFill>
              <a:latin typeface="Arial"/>
              <a:ea typeface="Lato"/>
              <a:cs typeface="Arial"/>
            </a:endParaRPr>
          </a:p>
          <a:p>
            <a:pPr marL="457200" lvl="1" indent="0">
              <a:buFont typeface="Arial"/>
              <a:buNone/>
              <a:defRPr/>
            </a:pPr>
            <a:endParaRPr lang="en-US">
              <a:solidFill>
                <a:schemeClr val="accent5"/>
              </a:solidFill>
              <a:latin typeface="Arial" panose="020B0604020202020204" pitchFamily="34" charset="0"/>
              <a:cs typeface="Arial" panose="020B0604020202020204" pitchFamily="34" charset="0"/>
            </a:endParaRPr>
          </a:p>
          <a:p>
            <a:pPr lvl="1">
              <a:defRPr/>
            </a:pPr>
            <a:endParaRPr lang="en-US">
              <a:solidFill>
                <a:schemeClr val="accent5"/>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8766EE76-15A5-4ADC-9DB8-B1202021BEC8}"/>
              </a:ext>
            </a:extLst>
          </p:cNvPr>
          <p:cNvSpPr>
            <a:spLocks noChangeArrowheads="1"/>
          </p:cNvSpPr>
          <p:nvPr/>
        </p:nvSpPr>
        <p:spPr bwMode="auto">
          <a:xfrm>
            <a:off x="76200" y="-228600"/>
            <a:ext cx="8229600" cy="1143000"/>
          </a:xfrm>
          <a:prstGeom prst="rect">
            <a:avLst/>
          </a:prstGeom>
          <a:noFill/>
          <a:ln>
            <a:noFill/>
          </a:ln>
          <a:effectLst/>
          <a:extLst>
            <a:ext uri="{909E8E84-426E-40DD-AFC4-6F175D3DCCD1}">
              <a14:hiddenFill xmlns:a14="http://schemas.microsoft.com/office/drawing/2010/main">
                <a:gradFill rotWithShape="0">
                  <a:gsLst>
                    <a:gs pos="0">
                      <a:srgbClr val="8488C4"/>
                    </a:gs>
                    <a:gs pos="53000">
                      <a:srgbClr val="D4DEFF"/>
                    </a:gs>
                    <a:gs pos="83000">
                      <a:srgbClr val="D4DEFF"/>
                    </a:gs>
                    <a:gs pos="100000">
                      <a:srgbClr val="96AB94"/>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eaLnBrk="1" hangingPunct="1"/>
            <a:r>
              <a:rPr lang="en-US" altLang="en-US" sz="3600" b="1">
                <a:solidFill>
                  <a:schemeClr val="bg1"/>
                </a:solidFill>
                <a:latin typeface="Arial" panose="020B0604020202020204" pitchFamily="34" charset="0"/>
                <a:cs typeface="Arial" panose="020B0604020202020204" pitchFamily="34" charset="0"/>
              </a:rPr>
              <a:t>PHYTOPLANKTON</a:t>
            </a:r>
          </a:p>
        </p:txBody>
      </p:sp>
      <p:sp>
        <p:nvSpPr>
          <p:cNvPr id="6" name="Rectangle 5">
            <a:extLst>
              <a:ext uri="{FF2B5EF4-FFF2-40B4-BE49-F238E27FC236}">
                <a16:creationId xmlns:a16="http://schemas.microsoft.com/office/drawing/2014/main" id="{CC563903-82FC-4A6B-9EA8-32057D185A08}"/>
              </a:ext>
            </a:extLst>
          </p:cNvPr>
          <p:cNvSpPr/>
          <p:nvPr/>
        </p:nvSpPr>
        <p:spPr>
          <a:xfrm>
            <a:off x="5867606" y="6248400"/>
            <a:ext cx="2552494" cy="369332"/>
          </a:xfrm>
          <a:prstGeom prst="rect">
            <a:avLst/>
          </a:prstGeom>
        </p:spPr>
        <p:txBody>
          <a:bodyPr wrap="none">
            <a:spAutoFit/>
          </a:bodyPr>
          <a:lstStyle/>
          <a:p>
            <a:pPr algn="r"/>
            <a:r>
              <a:rPr lang="en-US"/>
              <a:t>EMAIL: pmn@noaa.gov</a:t>
            </a:r>
          </a:p>
        </p:txBody>
      </p:sp>
      <p:pic>
        <p:nvPicPr>
          <p:cNvPr id="2" name="Picture 1">
            <a:extLst>
              <a:ext uri="{FF2B5EF4-FFF2-40B4-BE49-F238E27FC236}">
                <a16:creationId xmlns:a16="http://schemas.microsoft.com/office/drawing/2014/main" id="{3D18F8F0-B78A-4C08-A2D4-BE39456DF85F}"/>
              </a:ext>
            </a:extLst>
          </p:cNvPr>
          <p:cNvPicPr>
            <a:picLocks noChangeAspect="1"/>
          </p:cNvPicPr>
          <p:nvPr/>
        </p:nvPicPr>
        <p:blipFill>
          <a:blip r:embed="rId4"/>
          <a:stretch>
            <a:fillRect/>
          </a:stretch>
        </p:blipFill>
        <p:spPr>
          <a:xfrm>
            <a:off x="1207162" y="2189798"/>
            <a:ext cx="6729677" cy="369207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687833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2"/>
          </p:nvPr>
        </p:nvSpPr>
        <p:spPr>
          <a:xfrm>
            <a:off x="78551" y="936287"/>
            <a:ext cx="8786874" cy="990600"/>
          </a:xfrm>
        </p:spPr>
        <p:txBody>
          <a:bodyPr/>
          <a:lstStyle/>
          <a:p>
            <a:pPr algn="ctr"/>
            <a:r>
              <a:rPr lang="en-US" sz="4400" b="1">
                <a:solidFill>
                  <a:schemeClr val="tx2"/>
                </a:solidFill>
                <a:latin typeface="Lato "/>
                <a:cs typeface="Arial"/>
              </a:rPr>
              <a:t>Using the Adopt-a-Stream Database</a:t>
            </a:r>
          </a:p>
        </p:txBody>
      </p:sp>
      <p:sp>
        <p:nvSpPr>
          <p:cNvPr id="8" name="Title 1">
            <a:extLst>
              <a:ext uri="{FF2B5EF4-FFF2-40B4-BE49-F238E27FC236}">
                <a16:creationId xmlns:a16="http://schemas.microsoft.com/office/drawing/2014/main" id="{4CEA9BB5-4A12-4FE0-B139-4BA46779A014}"/>
              </a:ext>
            </a:extLst>
          </p:cNvPr>
          <p:cNvSpPr txBox="1">
            <a:spLocks/>
          </p:cNvSpPr>
          <p:nvPr/>
        </p:nvSpPr>
        <p:spPr bwMode="auto">
          <a:xfrm>
            <a:off x="76200" y="0"/>
            <a:ext cx="8686800" cy="60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CHAPTER 6</a:t>
            </a:r>
            <a:endParaRPr lang="en-US" sz="1800"/>
          </a:p>
        </p:txBody>
      </p:sp>
      <p:pic>
        <p:nvPicPr>
          <p:cNvPr id="4" name="Picture 3">
            <a:extLst>
              <a:ext uri="{FF2B5EF4-FFF2-40B4-BE49-F238E27FC236}">
                <a16:creationId xmlns:a16="http://schemas.microsoft.com/office/drawing/2014/main" id="{6BAA7B8A-F63C-4BB3-2584-658F5C426506}"/>
              </a:ext>
            </a:extLst>
          </p:cNvPr>
          <p:cNvPicPr>
            <a:picLocks noChangeAspect="1"/>
          </p:cNvPicPr>
          <p:nvPr/>
        </p:nvPicPr>
        <p:blipFill>
          <a:blip r:embed="rId3"/>
          <a:stretch>
            <a:fillRect/>
          </a:stretch>
        </p:blipFill>
        <p:spPr>
          <a:xfrm>
            <a:off x="2716858" y="1925053"/>
            <a:ext cx="3710285" cy="4812632"/>
          </a:xfrm>
          <a:prstGeom prst="rect">
            <a:avLst/>
          </a:prstGeom>
        </p:spPr>
      </p:pic>
    </p:spTree>
    <p:extLst>
      <p:ext uri="{BB962C8B-B14F-4D97-AF65-F5344CB8AC3E}">
        <p14:creationId xmlns:p14="http://schemas.microsoft.com/office/powerpoint/2010/main" val="4009751798"/>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4A42AA-900C-CC30-0C25-36562D19B942}"/>
              </a:ext>
            </a:extLst>
          </p:cNvPr>
          <p:cNvPicPr>
            <a:picLocks noChangeAspect="1"/>
          </p:cNvPicPr>
          <p:nvPr/>
        </p:nvPicPr>
        <p:blipFill>
          <a:blip r:embed="rId3"/>
          <a:stretch>
            <a:fillRect/>
          </a:stretch>
        </p:blipFill>
        <p:spPr>
          <a:xfrm>
            <a:off x="82627" y="853868"/>
            <a:ext cx="8932844" cy="4140384"/>
          </a:xfrm>
          <a:prstGeom prst="rect">
            <a:avLst/>
          </a:prstGeom>
        </p:spPr>
      </p:pic>
      <p:sp>
        <p:nvSpPr>
          <p:cNvPr id="3" name="Title 1">
            <a:extLst>
              <a:ext uri="{FF2B5EF4-FFF2-40B4-BE49-F238E27FC236}">
                <a16:creationId xmlns:a16="http://schemas.microsoft.com/office/drawing/2014/main" id="{17DFD48C-AB1C-20D8-37E7-7E8490796EE1}"/>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SC AAS DATABASE</a:t>
            </a:r>
            <a:endParaRPr lang="en-US" sz="1800"/>
          </a:p>
        </p:txBody>
      </p:sp>
      <p:sp>
        <p:nvSpPr>
          <p:cNvPr id="4" name="Oval 3">
            <a:extLst>
              <a:ext uri="{FF2B5EF4-FFF2-40B4-BE49-F238E27FC236}">
                <a16:creationId xmlns:a16="http://schemas.microsoft.com/office/drawing/2014/main" id="{BEC21266-9C9F-5D84-830B-7FE9305A7508}"/>
              </a:ext>
            </a:extLst>
          </p:cNvPr>
          <p:cNvSpPr/>
          <p:nvPr/>
        </p:nvSpPr>
        <p:spPr>
          <a:xfrm>
            <a:off x="4321366" y="1605708"/>
            <a:ext cx="4533440" cy="1411994"/>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EA7A001B-2EC7-E402-CAD9-8C132D0BACC0}"/>
              </a:ext>
            </a:extLst>
          </p:cNvPr>
          <p:cNvCxnSpPr/>
          <p:nvPr/>
        </p:nvCxnSpPr>
        <p:spPr>
          <a:xfrm flipV="1">
            <a:off x="8177354" y="1078735"/>
            <a:ext cx="561776" cy="742871"/>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8" name="Text Placeholder 2">
            <a:extLst>
              <a:ext uri="{FF2B5EF4-FFF2-40B4-BE49-F238E27FC236}">
                <a16:creationId xmlns:a16="http://schemas.microsoft.com/office/drawing/2014/main" id="{D2E164F7-EFF0-543F-31FB-CDFBF6B9E6FA}"/>
              </a:ext>
            </a:extLst>
          </p:cNvPr>
          <p:cNvSpPr>
            <a:spLocks noGrp="1"/>
          </p:cNvSpPr>
          <p:nvPr>
            <p:ph type="body" sz="half" idx="2"/>
          </p:nvPr>
        </p:nvSpPr>
        <p:spPr>
          <a:xfrm>
            <a:off x="149699" y="5053314"/>
            <a:ext cx="8786874" cy="1600200"/>
          </a:xfrm>
        </p:spPr>
        <p:txBody>
          <a:bodyPr/>
          <a:lstStyle/>
          <a:p>
            <a:pPr>
              <a:spcBef>
                <a:spcPts val="0"/>
              </a:spcBef>
            </a:pPr>
            <a:r>
              <a:rPr lang="en-US" sz="4400" b="1">
                <a:solidFill>
                  <a:schemeClr val="tx2"/>
                </a:solidFill>
                <a:latin typeface="+mn-lt"/>
                <a:cs typeface="Arial"/>
              </a:rPr>
              <a:t>Step 1: Find login link in email</a:t>
            </a:r>
          </a:p>
          <a:p>
            <a:r>
              <a:rPr lang="en-US" b="1">
                <a:solidFill>
                  <a:srgbClr val="92D050"/>
                </a:solidFill>
                <a:latin typeface="+mn-lt"/>
                <a:cs typeface="Arial"/>
              </a:rPr>
              <a:t>		</a:t>
            </a:r>
            <a:r>
              <a:rPr lang="en-US" sz="1600" b="1">
                <a:solidFill>
                  <a:srgbClr val="92D050"/>
                </a:solidFill>
                <a:latin typeface="+mn-lt"/>
                <a:cs typeface="Arial"/>
              </a:rPr>
              <a:t>Your Username to login will be the email used to register for this workshop.</a:t>
            </a:r>
            <a:endParaRPr lang="en-US" sz="3200" b="1">
              <a:solidFill>
                <a:srgbClr val="92D050"/>
              </a:solidFill>
              <a:latin typeface="+mn-lt"/>
              <a:ea typeface="Lato"/>
              <a:cs typeface="Arial" panose="020B0604020202020204" pitchFamily="34" charset="0"/>
            </a:endParaRPr>
          </a:p>
        </p:txBody>
      </p:sp>
    </p:spTree>
    <p:extLst>
      <p:ext uri="{BB962C8B-B14F-4D97-AF65-F5344CB8AC3E}">
        <p14:creationId xmlns:p14="http://schemas.microsoft.com/office/powerpoint/2010/main" val="1790387986"/>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6FED42A-3426-C2C7-D6E0-7D06E8E3F0A1}"/>
              </a:ext>
            </a:extLst>
          </p:cNvPr>
          <p:cNvSpPr>
            <a:spLocks noGrp="1"/>
          </p:cNvSpPr>
          <p:nvPr>
            <p:ph type="body" sz="half" idx="2"/>
          </p:nvPr>
        </p:nvSpPr>
        <p:spPr>
          <a:xfrm>
            <a:off x="149698" y="5053314"/>
            <a:ext cx="9299101" cy="1600200"/>
          </a:xfrm>
        </p:spPr>
        <p:txBody>
          <a:bodyPr/>
          <a:lstStyle/>
          <a:p>
            <a:pPr>
              <a:spcBef>
                <a:spcPts val="0"/>
              </a:spcBef>
            </a:pPr>
            <a:r>
              <a:rPr lang="en-US" sz="4400" b="1">
                <a:solidFill>
                  <a:schemeClr val="tx2"/>
                </a:solidFill>
                <a:latin typeface="+mn-lt"/>
                <a:cs typeface="Arial"/>
              </a:rPr>
              <a:t>Step 3: Add NEW Site/Adopt Existing </a:t>
            </a:r>
            <a:endParaRPr lang="en-US" sz="4400" b="1">
              <a:solidFill>
                <a:schemeClr val="tx2"/>
              </a:solidFill>
              <a:latin typeface="+mn-lt"/>
              <a:cs typeface="Arial" panose="020B0604020202020204" pitchFamily="34" charset="0"/>
            </a:endParaRPr>
          </a:p>
          <a:p>
            <a:r>
              <a:rPr lang="en-US" b="1">
                <a:solidFill>
                  <a:srgbClr val="92D050"/>
                </a:solidFill>
                <a:latin typeface="+mn-lt"/>
                <a:cs typeface="Arial"/>
              </a:rPr>
              <a:t>		</a:t>
            </a:r>
            <a:r>
              <a:rPr lang="en-US" sz="1600" b="1">
                <a:solidFill>
                  <a:srgbClr val="92D050"/>
                </a:solidFill>
                <a:latin typeface="+mn-lt"/>
                <a:cs typeface="Arial"/>
              </a:rPr>
              <a:t>You’ll need to be able to find your site on a map or have the Latitude/Longitude.</a:t>
            </a:r>
            <a:endParaRPr lang="en-US" sz="3200" b="1">
              <a:solidFill>
                <a:srgbClr val="92D050"/>
              </a:solidFill>
              <a:latin typeface="+mn-lt"/>
              <a:ea typeface="Lato"/>
              <a:cs typeface="Arial" panose="020B0604020202020204" pitchFamily="34" charset="0"/>
            </a:endParaRPr>
          </a:p>
        </p:txBody>
      </p:sp>
      <p:sp>
        <p:nvSpPr>
          <p:cNvPr id="4" name="Text Placeholder 2">
            <a:extLst>
              <a:ext uri="{FF2B5EF4-FFF2-40B4-BE49-F238E27FC236}">
                <a16:creationId xmlns:a16="http://schemas.microsoft.com/office/drawing/2014/main" id="{37BDDCA5-2A7D-571B-C0FB-AD3DC04013F0}"/>
              </a:ext>
            </a:extLst>
          </p:cNvPr>
          <p:cNvSpPr txBox="1">
            <a:spLocks/>
          </p:cNvSpPr>
          <p:nvPr/>
        </p:nvSpPr>
        <p:spPr bwMode="auto">
          <a:xfrm>
            <a:off x="162238" y="3733800"/>
            <a:ext cx="8786874" cy="160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Clr>
                <a:srgbClr val="A1AC75"/>
              </a:buClr>
              <a:buSzPct val="150000"/>
              <a:buNone/>
              <a:defRPr sz="2400" i="1" kern="1200">
                <a:solidFill>
                  <a:schemeClr val="bg2"/>
                </a:solidFill>
                <a:latin typeface="Lato" pitchFamily="34" charset="-94"/>
                <a:ea typeface="+mn-ea"/>
                <a:cs typeface="+mn-cs"/>
              </a:defRPr>
            </a:lvl1pPr>
            <a:lvl2pPr marL="457200" indent="0" algn="l" rtl="0" eaLnBrk="1" fontAlgn="base" hangingPunct="1">
              <a:spcBef>
                <a:spcPct val="20000"/>
              </a:spcBef>
              <a:spcAft>
                <a:spcPct val="0"/>
              </a:spcAft>
              <a:buClr>
                <a:schemeClr val="accent3"/>
              </a:buClr>
              <a:buSzPct val="115000"/>
              <a:buFont typeface="Arial"/>
              <a:buNone/>
              <a:defRPr sz="1200" kern="1200">
                <a:solidFill>
                  <a:schemeClr val="tx1"/>
                </a:solidFill>
                <a:latin typeface="Lato" pitchFamily="34" charset="-94"/>
                <a:ea typeface="+mn-ea"/>
                <a:cs typeface="+mn-cs"/>
              </a:defRPr>
            </a:lvl2pPr>
            <a:lvl3pPr marL="914400" indent="0" algn="l" rtl="0" eaLnBrk="1" fontAlgn="base" hangingPunct="1">
              <a:spcBef>
                <a:spcPct val="20000"/>
              </a:spcBef>
              <a:spcAft>
                <a:spcPct val="0"/>
              </a:spcAft>
              <a:buClr>
                <a:schemeClr val="accent3"/>
              </a:buClr>
              <a:buSzPct val="115000"/>
              <a:buFont typeface="Arial"/>
              <a:buNone/>
              <a:defRPr sz="1000" kern="1200">
                <a:solidFill>
                  <a:schemeClr val="tx1"/>
                </a:solidFill>
                <a:latin typeface="Lato" pitchFamily="34" charset="-94"/>
                <a:ea typeface="+mn-ea"/>
                <a:cs typeface="+mn-cs"/>
              </a:defRPr>
            </a:lvl3pPr>
            <a:lvl4pPr marL="13716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4pPr>
            <a:lvl5pPr marL="1828800" indent="0" algn="l" rtl="0" eaLnBrk="1" fontAlgn="base" hangingPunct="1">
              <a:spcBef>
                <a:spcPct val="20000"/>
              </a:spcBef>
              <a:spcAft>
                <a:spcPct val="0"/>
              </a:spcAft>
              <a:buClr>
                <a:schemeClr val="accent3"/>
              </a:buClr>
              <a:buSzPct val="115000"/>
              <a:buFont typeface="Arial"/>
              <a:buNone/>
              <a:defRPr sz="900" kern="1200">
                <a:solidFill>
                  <a:schemeClr val="tx1"/>
                </a:solidFill>
                <a:latin typeface="Lato" pitchFamily="34" charset="-94"/>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spcBef>
                <a:spcPts val="0"/>
              </a:spcBef>
            </a:pPr>
            <a:r>
              <a:rPr lang="en-US" sz="4400" b="1">
                <a:solidFill>
                  <a:schemeClr val="tx2"/>
                </a:solidFill>
                <a:latin typeface="+mn-lt"/>
                <a:cs typeface="Arial"/>
              </a:rPr>
              <a:t>Step 2: Create or Join a Group</a:t>
            </a:r>
          </a:p>
          <a:p>
            <a:r>
              <a:rPr lang="en-US" b="1">
                <a:solidFill>
                  <a:srgbClr val="92D050"/>
                </a:solidFill>
                <a:latin typeface="+mn-lt"/>
                <a:cs typeface="Arial"/>
              </a:rPr>
              <a:t>		</a:t>
            </a:r>
            <a:r>
              <a:rPr lang="en-US" sz="1600" b="1">
                <a:solidFill>
                  <a:srgbClr val="92D050"/>
                </a:solidFill>
                <a:latin typeface="+mn-lt"/>
                <a:cs typeface="Arial"/>
              </a:rPr>
              <a:t>You can be in a group by yourself or add additional volunteers later on. </a:t>
            </a:r>
            <a:endParaRPr lang="en-US" sz="3200" b="1">
              <a:solidFill>
                <a:srgbClr val="92D050"/>
              </a:solidFill>
              <a:latin typeface="+mn-lt"/>
              <a:ea typeface="Lato"/>
              <a:cs typeface="Arial" panose="020B0604020202020204" pitchFamily="34" charset="0"/>
            </a:endParaRPr>
          </a:p>
        </p:txBody>
      </p:sp>
      <p:pic>
        <p:nvPicPr>
          <p:cNvPr id="6" name="Picture 5">
            <a:extLst>
              <a:ext uri="{FF2B5EF4-FFF2-40B4-BE49-F238E27FC236}">
                <a16:creationId xmlns:a16="http://schemas.microsoft.com/office/drawing/2014/main" id="{5C725933-D40F-25A0-34EB-DEEEB4ECD8B5}"/>
              </a:ext>
            </a:extLst>
          </p:cNvPr>
          <p:cNvPicPr>
            <a:picLocks noChangeAspect="1"/>
          </p:cNvPicPr>
          <p:nvPr/>
        </p:nvPicPr>
        <p:blipFill>
          <a:blip r:embed="rId3"/>
          <a:stretch>
            <a:fillRect/>
          </a:stretch>
        </p:blipFill>
        <p:spPr>
          <a:xfrm>
            <a:off x="73446" y="720526"/>
            <a:ext cx="8749230" cy="2809625"/>
          </a:xfrm>
          <a:prstGeom prst="rect">
            <a:avLst/>
          </a:prstGeom>
        </p:spPr>
      </p:pic>
      <p:sp>
        <p:nvSpPr>
          <p:cNvPr id="8" name="Oval 7">
            <a:extLst>
              <a:ext uri="{FF2B5EF4-FFF2-40B4-BE49-F238E27FC236}">
                <a16:creationId xmlns:a16="http://schemas.microsoft.com/office/drawing/2014/main" id="{8CA3E238-52C8-BBD0-B108-A6A89B6573DA}"/>
              </a:ext>
            </a:extLst>
          </p:cNvPr>
          <p:cNvSpPr/>
          <p:nvPr/>
        </p:nvSpPr>
        <p:spPr>
          <a:xfrm>
            <a:off x="2283246" y="724358"/>
            <a:ext cx="493922" cy="374573"/>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94BF99D6-96C6-82FB-B0DE-9FE38C8F3213}"/>
              </a:ext>
            </a:extLst>
          </p:cNvPr>
          <p:cNvCxnSpPr/>
          <p:nvPr/>
        </p:nvCxnSpPr>
        <p:spPr>
          <a:xfrm flipH="1" flipV="1">
            <a:off x="2762479" y="1060373"/>
            <a:ext cx="796970" cy="21039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
        <p:nvSpPr>
          <p:cNvPr id="11" name="TextBox 10">
            <a:extLst>
              <a:ext uri="{FF2B5EF4-FFF2-40B4-BE49-F238E27FC236}">
                <a16:creationId xmlns:a16="http://schemas.microsoft.com/office/drawing/2014/main" id="{E81A3AC5-E3F7-F6DB-234D-ED588C5178FF}"/>
              </a:ext>
            </a:extLst>
          </p:cNvPr>
          <p:cNvSpPr txBox="1"/>
          <p:nvPr/>
        </p:nvSpPr>
        <p:spPr bwMode="auto">
          <a:xfrm>
            <a:off x="3558448" y="1098014"/>
            <a:ext cx="2743200" cy="584775"/>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ea typeface="+mn-lt"/>
                <a:cs typeface="Segoe UI"/>
              </a:rPr>
              <a:t>Navigate to the Groups page</a:t>
            </a:r>
            <a:endParaRPr lang="en-US" sz="1600">
              <a:cs typeface="Segoe UI"/>
            </a:endParaRPr>
          </a:p>
        </p:txBody>
      </p:sp>
      <p:sp>
        <p:nvSpPr>
          <p:cNvPr id="12" name="TextBox 11">
            <a:extLst>
              <a:ext uri="{FF2B5EF4-FFF2-40B4-BE49-F238E27FC236}">
                <a16:creationId xmlns:a16="http://schemas.microsoft.com/office/drawing/2014/main" id="{DD117238-831B-6725-1AAF-B6199DA734EF}"/>
              </a:ext>
            </a:extLst>
          </p:cNvPr>
          <p:cNvSpPr txBox="1"/>
          <p:nvPr/>
        </p:nvSpPr>
        <p:spPr bwMode="auto">
          <a:xfrm>
            <a:off x="69773" y="1795749"/>
            <a:ext cx="5111826" cy="338554"/>
          </a:xfrm>
          <a:prstGeom prst="rect">
            <a:avLst/>
          </a:prstGeom>
          <a:noFill/>
          <a:ln w="9525">
            <a:noFill/>
            <a:miter lim="800000"/>
            <a:headEnd/>
            <a:tailEnd/>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u="sng">
                <a:ea typeface="Lato"/>
                <a:cs typeface="Lato"/>
              </a:rPr>
              <a:t>Search </a:t>
            </a:r>
            <a:r>
              <a:rPr lang="en-US" sz="1600">
                <a:ea typeface="Lato"/>
                <a:cs typeface="Lato"/>
              </a:rPr>
              <a:t>for an existing Group or </a:t>
            </a:r>
            <a:r>
              <a:rPr lang="en-US" sz="1600" u="sng">
                <a:ea typeface="Lato"/>
                <a:cs typeface="Lato"/>
              </a:rPr>
              <a:t>create a new one</a:t>
            </a:r>
          </a:p>
        </p:txBody>
      </p:sp>
      <p:cxnSp>
        <p:nvCxnSpPr>
          <p:cNvPr id="13" name="Straight Arrow Connector 12">
            <a:extLst>
              <a:ext uri="{FF2B5EF4-FFF2-40B4-BE49-F238E27FC236}">
                <a16:creationId xmlns:a16="http://schemas.microsoft.com/office/drawing/2014/main" id="{DFD43FEF-1F6E-E9FC-3D52-2E2B019B0649}"/>
              </a:ext>
            </a:extLst>
          </p:cNvPr>
          <p:cNvCxnSpPr>
            <a:cxnSpLocks/>
          </p:cNvCxnSpPr>
          <p:nvPr/>
        </p:nvCxnSpPr>
        <p:spPr>
          <a:xfrm flipH="1" flipV="1">
            <a:off x="2991997" y="1611216"/>
            <a:ext cx="796970" cy="210390"/>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cxnSp>
        <p:nvCxnSpPr>
          <p:cNvPr id="14" name="Straight Arrow Connector 13">
            <a:extLst>
              <a:ext uri="{FF2B5EF4-FFF2-40B4-BE49-F238E27FC236}">
                <a16:creationId xmlns:a16="http://schemas.microsoft.com/office/drawing/2014/main" id="{F909CCFC-908D-164A-0038-E35CDD356234}"/>
              </a:ext>
            </a:extLst>
          </p:cNvPr>
          <p:cNvCxnSpPr>
            <a:cxnSpLocks/>
          </p:cNvCxnSpPr>
          <p:nvPr/>
        </p:nvCxnSpPr>
        <p:spPr>
          <a:xfrm flipV="1">
            <a:off x="474727" y="1712204"/>
            <a:ext cx="1753" cy="136945"/>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852735828"/>
      </p:ext>
    </p:extLst>
  </p:cSld>
  <p:clrMapOvr>
    <a:masterClrMapping/>
  </p:clrMapOvr>
  <p:transition advClick="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4"/>
          <p:cNvSpPr>
            <a:spLocks noChangeArrowheads="1"/>
          </p:cNvSpPr>
          <p:nvPr/>
        </p:nvSpPr>
        <p:spPr bwMode="auto">
          <a:xfrm>
            <a:off x="76200" y="762000"/>
            <a:ext cx="891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anose="02020603050405020304" pitchFamily="18" charset="0"/>
                <a:ea typeface="MS PGothic" panose="020B0600070205080204" pitchFamily="34" charset="-128"/>
              </a:defRPr>
            </a:lvl1pPr>
            <a:lvl2pPr marL="742950" indent="-285750" eaLnBrk="0" hangingPunct="0">
              <a:defRPr sz="2400">
                <a:solidFill>
                  <a:schemeClr val="tx1"/>
                </a:solidFill>
                <a:latin typeface="Times New Roman" panose="02020603050405020304" pitchFamily="18" charset="0"/>
                <a:ea typeface="MS PGothic" panose="020B0600070205080204" pitchFamily="34" charset="-128"/>
              </a:defRPr>
            </a:lvl2pPr>
            <a:lvl3pPr marL="1143000" indent="-228600" eaLnBrk="0" hangingPunct="0">
              <a:defRPr sz="2400">
                <a:solidFill>
                  <a:schemeClr val="tx1"/>
                </a:solidFill>
                <a:latin typeface="Times New Roman" panose="02020603050405020304" pitchFamily="18" charset="0"/>
                <a:ea typeface="MS PGothic" panose="020B0600070205080204" pitchFamily="34" charset="-128"/>
              </a:defRPr>
            </a:lvl3pPr>
            <a:lvl4pPr marL="1600200" indent="-228600" eaLnBrk="0" hangingPunct="0">
              <a:defRPr sz="2400">
                <a:solidFill>
                  <a:schemeClr val="tx1"/>
                </a:solidFill>
                <a:latin typeface="Times New Roman" panose="02020603050405020304" pitchFamily="18" charset="0"/>
                <a:ea typeface="MS PGothic" panose="020B0600070205080204" pitchFamily="34" charset="-128"/>
              </a:defRPr>
            </a:lvl4pPr>
            <a:lvl5pPr marL="2057400" indent="-228600" eaLnBrk="0" hangingPunct="0">
              <a:defRPr sz="2400">
                <a:solidFill>
                  <a:schemeClr val="tx1"/>
                </a:solidFill>
                <a:latin typeface="Times New Roman" panose="02020603050405020304" pitchFamily="18" charset="0"/>
                <a:ea typeface="MS PGothic" panose="020B0600070205080204" pitchFamily="34" charset="-128"/>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r>
              <a:rPr lang="en-US" altLang="en-US" sz="4400" b="1" i="1">
                <a:solidFill>
                  <a:schemeClr val="tx2"/>
                </a:solidFill>
                <a:effectLst>
                  <a:outerShdw blurRad="38100" dist="38100" dir="2700000" algn="tl">
                    <a:srgbClr val="FFFFFF"/>
                  </a:outerShdw>
                </a:effectLst>
                <a:latin typeface="Arial" panose="020B0604020202020204" pitchFamily="34" charset="0"/>
                <a:cs typeface="Arial" panose="020B0604020202020204" pitchFamily="34" charset="0"/>
              </a:rPr>
              <a:t>Quality Assurance Project Plan (QAPP)</a:t>
            </a:r>
          </a:p>
        </p:txBody>
      </p:sp>
      <p:sp>
        <p:nvSpPr>
          <p:cNvPr id="4100" name="Rectangle 5"/>
          <p:cNvSpPr>
            <a:spLocks noChangeArrowheads="1"/>
          </p:cNvSpPr>
          <p:nvPr/>
        </p:nvSpPr>
        <p:spPr bwMode="auto">
          <a:xfrm>
            <a:off x="381000" y="2133600"/>
            <a:ext cx="48768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Pass certification test</a:t>
            </a: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Recertify annually</a:t>
            </a:r>
            <a:endParaRPr lang="en-US" sz="2600">
              <a:solidFill>
                <a:schemeClr val="tx2"/>
              </a:solidFill>
              <a:ea typeface="Lato"/>
              <a:cs typeface="Lato"/>
            </a:endParaRPr>
          </a:p>
          <a:p>
            <a:pPr marL="457200" indent="-457200">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ea typeface="Lato"/>
                <a:cs typeface="Lato"/>
              </a:rPr>
              <a:t>Follow protocol</a:t>
            </a:r>
          </a:p>
          <a:p>
            <a:pPr marL="457200" indent="-457200" fontAlgn="base">
              <a:spcBef>
                <a:spcPct val="20000"/>
              </a:spcBef>
              <a:spcAft>
                <a:spcPct val="0"/>
              </a:spcAft>
              <a:buClr>
                <a:schemeClr val="accent4"/>
              </a:buClr>
              <a:buSzPct val="150000"/>
              <a:buFont typeface="Wingdings" panose="05000000000000000000" pitchFamily="2" charset="2"/>
              <a:buChar char="§"/>
              <a:defRPr/>
            </a:pPr>
            <a:r>
              <a:rPr lang="en-US" sz="2600">
                <a:solidFill>
                  <a:schemeClr val="tx2"/>
                </a:solidFill>
              </a:rPr>
              <a:t>Only certified volunteers enter data</a:t>
            </a:r>
            <a:endParaRPr lang="en-US" sz="2600">
              <a:solidFill>
                <a:schemeClr val="tx2"/>
              </a:solidFill>
              <a:ea typeface="Lato"/>
              <a:cs typeface="Lato"/>
            </a:endParaRPr>
          </a:p>
          <a:p>
            <a:pPr marL="342900" indent="-342900" fontAlgn="base">
              <a:spcBef>
                <a:spcPct val="20000"/>
              </a:spcBef>
              <a:spcAft>
                <a:spcPct val="0"/>
              </a:spcAft>
              <a:buClr>
                <a:srgbClr val="A1AC75"/>
              </a:buClr>
              <a:buSzPct val="150000"/>
              <a:buChar char="•"/>
              <a:defRPr/>
            </a:pPr>
            <a:endParaRPr lang="en-US" sz="2600">
              <a:solidFill>
                <a:schemeClr val="tx2"/>
              </a:solidFill>
              <a:ea typeface="Lato"/>
              <a:cs typeface="Lato"/>
            </a:endParaRPr>
          </a:p>
        </p:txBody>
      </p:sp>
      <p:sp>
        <p:nvSpPr>
          <p:cNvPr id="6" name="Title 1">
            <a:extLst>
              <a:ext uri="{FF2B5EF4-FFF2-40B4-BE49-F238E27FC236}">
                <a16:creationId xmlns:a16="http://schemas.microsoft.com/office/drawing/2014/main" id="{A805E6E5-2114-6141-8547-C888CE42FD22}"/>
              </a:ext>
            </a:extLst>
          </p:cNvPr>
          <p:cNvSpPr txBox="1">
            <a:spLocks/>
          </p:cNvSpPr>
          <p:nvPr/>
        </p:nvSpPr>
        <p:spPr>
          <a:xfrm>
            <a:off x="76201" y="0"/>
            <a:ext cx="8381999" cy="6858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CONSISTENCY &amp; INTEGRITY</a:t>
            </a:r>
          </a:p>
        </p:txBody>
      </p:sp>
      <p:pic>
        <p:nvPicPr>
          <p:cNvPr id="5" name="Picture 4">
            <a:extLst>
              <a:ext uri="{FF2B5EF4-FFF2-40B4-BE49-F238E27FC236}">
                <a16:creationId xmlns:a16="http://schemas.microsoft.com/office/drawing/2014/main" id="{7D5CDE74-3947-4F0B-97D5-1CD20FA1E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556436" y="2084575"/>
            <a:ext cx="3079376" cy="241262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7A7ED42-D438-EABB-4884-75073F9BA94D}"/>
              </a:ext>
            </a:extLst>
          </p:cNvPr>
          <p:cNvPicPr>
            <a:picLocks noChangeAspect="1"/>
          </p:cNvPicPr>
          <p:nvPr/>
        </p:nvPicPr>
        <p:blipFill>
          <a:blip r:embed="rId4"/>
          <a:stretch>
            <a:fillRect/>
          </a:stretch>
        </p:blipFill>
        <p:spPr>
          <a:xfrm>
            <a:off x="4341064" y="4057561"/>
            <a:ext cx="3351722" cy="2567258"/>
          </a:xfrm>
          <a:prstGeom prst="rect">
            <a:avLst/>
          </a:prstGeom>
        </p:spPr>
      </p:pic>
    </p:spTree>
    <p:extLst>
      <p:ext uri="{BB962C8B-B14F-4D97-AF65-F5344CB8AC3E}">
        <p14:creationId xmlns:p14="http://schemas.microsoft.com/office/powerpoint/2010/main" val="10102235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C71D441-F409-5FE5-4878-742F59A57FD6}"/>
              </a:ext>
            </a:extLst>
          </p:cNvPr>
          <p:cNvSpPr>
            <a:spLocks noGrp="1"/>
          </p:cNvSpPr>
          <p:nvPr>
            <p:ph type="body" sz="half" idx="2"/>
          </p:nvPr>
        </p:nvSpPr>
        <p:spPr>
          <a:xfrm>
            <a:off x="149698" y="5053314"/>
            <a:ext cx="9299101" cy="1600200"/>
          </a:xfrm>
        </p:spPr>
        <p:txBody>
          <a:bodyPr/>
          <a:lstStyle/>
          <a:p>
            <a:pPr>
              <a:spcBef>
                <a:spcPts val="0"/>
              </a:spcBef>
            </a:pPr>
            <a:r>
              <a:rPr lang="en-US" sz="4400" b="1">
                <a:solidFill>
                  <a:schemeClr val="tx2"/>
                </a:solidFill>
                <a:latin typeface="+mn-lt"/>
                <a:cs typeface="Arial"/>
              </a:rPr>
              <a:t>Step 4: Click “Add Sampling Event”</a:t>
            </a:r>
          </a:p>
          <a:p>
            <a:r>
              <a:rPr lang="en-US" b="1">
                <a:solidFill>
                  <a:srgbClr val="92D050"/>
                </a:solidFill>
                <a:latin typeface="+mn-lt"/>
                <a:cs typeface="Arial"/>
              </a:rPr>
              <a:t>		</a:t>
            </a:r>
            <a:r>
              <a:rPr lang="en-US" sz="1600" b="1">
                <a:solidFill>
                  <a:srgbClr val="92D050"/>
                </a:solidFill>
                <a:latin typeface="+mn-lt"/>
                <a:cs typeface="Arial"/>
              </a:rPr>
              <a:t>Then follow the tabs on your data form to match the tabs in the database.</a:t>
            </a:r>
            <a:endParaRPr lang="en-US" sz="3200" b="1">
              <a:solidFill>
                <a:srgbClr val="92D050"/>
              </a:solidFill>
              <a:latin typeface="+mn-lt"/>
              <a:ea typeface="Lato"/>
              <a:cs typeface="Arial"/>
            </a:endParaRPr>
          </a:p>
        </p:txBody>
      </p:sp>
      <p:pic>
        <p:nvPicPr>
          <p:cNvPr id="8" name="Picture 7">
            <a:extLst>
              <a:ext uri="{FF2B5EF4-FFF2-40B4-BE49-F238E27FC236}">
                <a16:creationId xmlns:a16="http://schemas.microsoft.com/office/drawing/2014/main" id="{1D6DB5D1-FEEF-1660-A0B4-4CF5ED3C6A28}"/>
              </a:ext>
            </a:extLst>
          </p:cNvPr>
          <p:cNvPicPr>
            <a:picLocks noChangeAspect="1"/>
          </p:cNvPicPr>
          <p:nvPr/>
        </p:nvPicPr>
        <p:blipFill>
          <a:blip r:embed="rId3"/>
          <a:stretch>
            <a:fillRect/>
          </a:stretch>
        </p:blipFill>
        <p:spPr>
          <a:xfrm>
            <a:off x="1478566" y="1977859"/>
            <a:ext cx="6186868" cy="2992661"/>
          </a:xfrm>
          <a:prstGeom prst="rect">
            <a:avLst/>
          </a:prstGeom>
        </p:spPr>
      </p:pic>
      <p:pic>
        <p:nvPicPr>
          <p:cNvPr id="2" name="Picture 1">
            <a:extLst>
              <a:ext uri="{FF2B5EF4-FFF2-40B4-BE49-F238E27FC236}">
                <a16:creationId xmlns:a16="http://schemas.microsoft.com/office/drawing/2014/main" id="{61C26F1E-899A-9624-E01E-6E5487C4F913}"/>
              </a:ext>
            </a:extLst>
          </p:cNvPr>
          <p:cNvPicPr>
            <a:picLocks noChangeAspect="1"/>
          </p:cNvPicPr>
          <p:nvPr/>
        </p:nvPicPr>
        <p:blipFill>
          <a:blip r:embed="rId4"/>
          <a:stretch>
            <a:fillRect/>
          </a:stretch>
        </p:blipFill>
        <p:spPr>
          <a:xfrm>
            <a:off x="838899" y="702858"/>
            <a:ext cx="7287937" cy="1236816"/>
          </a:xfrm>
          <a:prstGeom prst="rect">
            <a:avLst/>
          </a:prstGeom>
        </p:spPr>
      </p:pic>
      <p:sp>
        <p:nvSpPr>
          <p:cNvPr id="9" name="Oval 8">
            <a:extLst>
              <a:ext uri="{FF2B5EF4-FFF2-40B4-BE49-F238E27FC236}">
                <a16:creationId xmlns:a16="http://schemas.microsoft.com/office/drawing/2014/main" id="{9CA168C2-4E53-9411-7640-3299B9FC5059}"/>
              </a:ext>
            </a:extLst>
          </p:cNvPr>
          <p:cNvSpPr/>
          <p:nvPr/>
        </p:nvSpPr>
        <p:spPr>
          <a:xfrm>
            <a:off x="5576582" y="1106885"/>
            <a:ext cx="1447800" cy="838200"/>
          </a:xfrm>
          <a:prstGeom prst="ellipse">
            <a:avLst/>
          </a:prstGeom>
          <a:noFill/>
          <a:ln w="5715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D69FA89-567C-75F1-8794-29E9C7EA4456}"/>
              </a:ext>
            </a:extLst>
          </p:cNvPr>
          <p:cNvCxnSpPr>
            <a:cxnSpLocks/>
          </p:cNvCxnSpPr>
          <p:nvPr/>
        </p:nvCxnSpPr>
        <p:spPr>
          <a:xfrm>
            <a:off x="3078061" y="990600"/>
            <a:ext cx="2432880" cy="323157"/>
          </a:xfrm>
          <a:prstGeom prst="straightConnector1">
            <a:avLst/>
          </a:prstGeom>
          <a:ln w="5715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194854335"/>
      </p:ext>
    </p:extLst>
  </p:cSld>
  <p:clrMapOvr>
    <a:masterClrMapping/>
  </p:clrMapOvr>
  <p:transition advClick="0"/>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3"/>
          <p:cNvSpPr>
            <a:spLocks noGrp="1" noChangeArrowheads="1"/>
          </p:cNvSpPr>
          <p:nvPr>
            <p:ph idx="1"/>
          </p:nvPr>
        </p:nvSpPr>
        <p:spPr>
          <a:xfrm>
            <a:off x="457200" y="838200"/>
            <a:ext cx="8229600" cy="3467100"/>
          </a:xfrm>
        </p:spPr>
        <p:txBody>
          <a:bodyPr/>
          <a:lstStyle/>
          <a:p>
            <a:pPr>
              <a:buClr>
                <a:schemeClr val="accent4"/>
              </a:buClr>
              <a:buFont typeface="Wingdings" panose="05000000000000000000" pitchFamily="2" charset="2"/>
              <a:buChar char="§"/>
            </a:pPr>
            <a:r>
              <a:rPr lang="en-US" altLang="en-US" sz="2600" b="1">
                <a:latin typeface="Lato"/>
                <a:ea typeface="Lato"/>
                <a:cs typeface="Lato"/>
              </a:rPr>
              <a:t>As soon as possible</a:t>
            </a:r>
            <a:r>
              <a:rPr lang="en-US" altLang="en-US" sz="2600">
                <a:solidFill>
                  <a:schemeClr val="accent1"/>
                </a:solidFill>
                <a:latin typeface="Lato"/>
                <a:ea typeface="Lato"/>
                <a:cs typeface="Lato"/>
              </a:rPr>
              <a:t> after monitoring </a:t>
            </a:r>
            <a:endParaRPr lang="en-US" altLang="en-US" sz="2600">
              <a:solidFill>
                <a:schemeClr val="accent1"/>
              </a:solidFill>
            </a:endParaRPr>
          </a:p>
          <a:p>
            <a:pPr>
              <a:buClr>
                <a:schemeClr val="accent4"/>
              </a:buClr>
              <a:buFont typeface="Wingdings" panose="05000000000000000000" pitchFamily="2" charset="2"/>
              <a:buChar char="§"/>
            </a:pPr>
            <a:r>
              <a:rPr lang="en-US" altLang="en-US" sz="2600">
                <a:solidFill>
                  <a:schemeClr val="accent1"/>
                </a:solidFill>
                <a:latin typeface="Lato"/>
                <a:ea typeface="Lato"/>
                <a:cs typeface="Lato"/>
              </a:rPr>
              <a:t>Submit data </a:t>
            </a:r>
            <a:r>
              <a:rPr lang="en-US" altLang="ja-JP" sz="2600">
                <a:solidFill>
                  <a:schemeClr val="accent1"/>
                </a:solidFill>
                <a:latin typeface="Lato"/>
                <a:ea typeface="Lato"/>
                <a:cs typeface="Lato"/>
              </a:rPr>
              <a:t>online OR on mobile device</a:t>
            </a:r>
            <a:endParaRPr lang="en-US" altLang="en-US" sz="2600">
              <a:solidFill>
                <a:schemeClr val="accent1"/>
              </a:solidFill>
              <a:ea typeface="Lato" pitchFamily="34" charset="-94"/>
              <a:cs typeface="Lato" pitchFamily="34" charset="-94"/>
            </a:endParaRPr>
          </a:p>
          <a:p>
            <a:pPr>
              <a:buClr>
                <a:schemeClr val="accent4"/>
              </a:buClr>
              <a:buFont typeface="Wingdings" panose="05000000000000000000" pitchFamily="2" charset="2"/>
              <a:buChar char="§"/>
            </a:pPr>
            <a:r>
              <a:rPr lang="en-US" altLang="en-US" sz="2600">
                <a:solidFill>
                  <a:schemeClr val="accent1"/>
                </a:solidFill>
                <a:latin typeface="Lato"/>
                <a:ea typeface="Lato"/>
                <a:cs typeface="Lato"/>
              </a:rPr>
              <a:t>Share your data with partners, local governments, and your local communities</a:t>
            </a:r>
          </a:p>
          <a:p>
            <a:pPr marL="0" indent="0" eaLnBrk="1" hangingPunct="1">
              <a:buNone/>
            </a:pPr>
            <a:endParaRPr lang="en-US" altLang="en-US" sz="2600">
              <a:latin typeface="+mn-lt"/>
            </a:endParaRPr>
          </a:p>
        </p:txBody>
      </p:sp>
      <p:sp>
        <p:nvSpPr>
          <p:cNvPr id="6" name="Title 1">
            <a:extLst>
              <a:ext uri="{FF2B5EF4-FFF2-40B4-BE49-F238E27FC236}">
                <a16:creationId xmlns:a16="http://schemas.microsoft.com/office/drawing/2014/main" id="{916755A5-B973-4421-9441-78B6AD3D29A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SUBMIT DATA</a:t>
            </a:r>
            <a:endParaRPr lang="en-US" sz="1800"/>
          </a:p>
        </p:txBody>
      </p:sp>
      <p:pic>
        <p:nvPicPr>
          <p:cNvPr id="2" name="Picture 1">
            <a:extLst>
              <a:ext uri="{FF2B5EF4-FFF2-40B4-BE49-F238E27FC236}">
                <a16:creationId xmlns:a16="http://schemas.microsoft.com/office/drawing/2014/main" id="{8A76E58A-1D9F-8E89-FC8C-21BBCCE04456}"/>
              </a:ext>
            </a:extLst>
          </p:cNvPr>
          <p:cNvPicPr>
            <a:picLocks noChangeAspect="1"/>
          </p:cNvPicPr>
          <p:nvPr/>
        </p:nvPicPr>
        <p:blipFill>
          <a:blip r:embed="rId3"/>
          <a:stretch>
            <a:fillRect/>
          </a:stretch>
        </p:blipFill>
        <p:spPr>
          <a:xfrm>
            <a:off x="1772174" y="2725457"/>
            <a:ext cx="5788404" cy="38084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879132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bwMode="auto">
          <a:xfrm>
            <a:off x="2590800" y="6172200"/>
            <a:ext cx="5105400" cy="40504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nSpc>
                <a:spcPct val="107000"/>
              </a:lnSpc>
              <a:spcAft>
                <a:spcPts val="800"/>
              </a:spcAft>
            </a:pPr>
            <a:r>
              <a:rPr lang="en-US" sz="2000">
                <a:solidFill>
                  <a:srgbClr val="5B9BD5"/>
                </a:solidFill>
                <a:latin typeface="Lato "/>
                <a:ea typeface="Calibri" panose="020F0502020204030204" pitchFamily="34" charset="0"/>
                <a:cs typeface="Times New Roman"/>
              </a:rPr>
              <a:t>On the website: </a:t>
            </a:r>
            <a:r>
              <a:rPr lang="en-US" sz="2000">
                <a:solidFill>
                  <a:srgbClr val="5B9BD5"/>
                </a:solidFill>
                <a:latin typeface="Lato "/>
                <a:ea typeface="Calibri" panose="020F0502020204030204" pitchFamily="34" charset="0"/>
                <a:cs typeface="Times New Roman"/>
                <a:hlinkClick r:id="rId3"/>
              </a:rPr>
              <a:t>www.scadoptastream.org</a:t>
            </a:r>
            <a:endParaRPr lang="en-US" sz="1050">
              <a:effectLst/>
              <a:latin typeface="Lato "/>
              <a:ea typeface="Calibri" panose="020F0502020204030204" pitchFamily="34" charset="0"/>
              <a:cs typeface="Times New Roman"/>
            </a:endParaRPr>
          </a:p>
        </p:txBody>
      </p:sp>
      <p:sp>
        <p:nvSpPr>
          <p:cNvPr id="4" name="Text Box 4">
            <a:extLst>
              <a:ext uri="{FF2B5EF4-FFF2-40B4-BE49-F238E27FC236}">
                <a16:creationId xmlns:a16="http://schemas.microsoft.com/office/drawing/2014/main" id="{D7675170-EF1A-944E-86AA-6FC5C0E09390}"/>
              </a:ext>
            </a:extLst>
          </p:cNvPr>
          <p:cNvSpPr txBox="1">
            <a:spLocks noChangeArrowheads="1"/>
          </p:cNvSpPr>
          <p:nvPr/>
        </p:nvSpPr>
        <p:spPr bwMode="auto">
          <a:xfrm>
            <a:off x="76200" y="-22086"/>
            <a:ext cx="8229600" cy="646331"/>
          </a:xfrm>
          <a:prstGeom prst="rect">
            <a:avLst/>
          </a:prstGeom>
          <a:noFill/>
          <a:ln>
            <a:noFill/>
          </a:ln>
          <a:effectLst/>
          <a:extLst>
            <a:ext uri="{909E8E84-426E-40dd-AFC4-6F175D3DCCD1}">
              <a14:hiddenFill xmlns:a14="http://schemas.microsoft.com/office/drawing/2010/main" xmlns="">
                <a:solidFill>
                  <a:schemeClr val="bg1">
                    <a:alpha val="50195"/>
                  </a:scheme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600" b="1">
                <a:solidFill>
                  <a:schemeClr val="bg1"/>
                </a:solidFill>
                <a:latin typeface="Arial" panose="020B0604020202020204" pitchFamily="34" charset="0"/>
                <a:cs typeface="Arial" panose="020B0604020202020204" pitchFamily="34" charset="0"/>
              </a:rPr>
              <a:t>LET’S LOCATE A KIT!</a:t>
            </a:r>
          </a:p>
        </p:txBody>
      </p:sp>
      <p:pic>
        <p:nvPicPr>
          <p:cNvPr id="6" name="Picture 5">
            <a:extLst>
              <a:ext uri="{FF2B5EF4-FFF2-40B4-BE49-F238E27FC236}">
                <a16:creationId xmlns:a16="http://schemas.microsoft.com/office/drawing/2014/main" id="{EA23F089-8F9C-78E2-8A16-62B2F9CE453D}"/>
              </a:ext>
            </a:extLst>
          </p:cNvPr>
          <p:cNvPicPr>
            <a:picLocks noChangeAspect="1"/>
          </p:cNvPicPr>
          <p:nvPr/>
        </p:nvPicPr>
        <p:blipFill>
          <a:blip r:embed="rId4"/>
          <a:stretch>
            <a:fillRect/>
          </a:stretch>
        </p:blipFill>
        <p:spPr>
          <a:xfrm>
            <a:off x="1143000" y="727570"/>
            <a:ext cx="6858000" cy="5216030"/>
          </a:xfrm>
          <a:prstGeom prst="rect">
            <a:avLst/>
          </a:prstGeom>
        </p:spPr>
      </p:pic>
    </p:spTree>
    <p:extLst>
      <p:ext uri="{BB962C8B-B14F-4D97-AF65-F5344CB8AC3E}">
        <p14:creationId xmlns:p14="http://schemas.microsoft.com/office/powerpoint/2010/main" val="354466629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686800" cy="609600"/>
          </a:xfrm>
        </p:spPr>
        <p:txBody>
          <a:bodyPr/>
          <a:lstStyle/>
          <a:p>
            <a:r>
              <a:rPr lang="en-US" sz="3600" b="1">
                <a:latin typeface="Arial" panose="020B0604020202020204" pitchFamily="34" charset="0"/>
                <a:cs typeface="Arial" panose="020B0604020202020204" pitchFamily="34" charset="0"/>
              </a:rPr>
              <a:t>STAY CONNECTED</a:t>
            </a:r>
            <a:endParaRPr lang="en-US" sz="1800"/>
          </a:p>
        </p:txBody>
      </p:sp>
      <p:pic>
        <p:nvPicPr>
          <p:cNvPr id="6" name="Picture 5">
            <a:extLst>
              <a:ext uri="{FF2B5EF4-FFF2-40B4-BE49-F238E27FC236}">
                <a16:creationId xmlns:a16="http://schemas.microsoft.com/office/drawing/2014/main" id="{1CB06618-FE2B-7D4E-8485-3AF86E33D87E}"/>
              </a:ext>
            </a:extLst>
          </p:cNvPr>
          <p:cNvPicPr>
            <a:picLocks noChangeAspect="1"/>
          </p:cNvPicPr>
          <p:nvPr/>
        </p:nvPicPr>
        <p:blipFill>
          <a:blip r:embed="rId3"/>
          <a:stretch>
            <a:fillRect/>
          </a:stretch>
        </p:blipFill>
        <p:spPr>
          <a:xfrm>
            <a:off x="3396152" y="1839304"/>
            <a:ext cx="2351696" cy="2351696"/>
          </a:xfrm>
          <a:prstGeom prst="rect">
            <a:avLst/>
          </a:prstGeom>
        </p:spPr>
      </p:pic>
      <p:sp>
        <p:nvSpPr>
          <p:cNvPr id="7" name="TextBox 6">
            <a:extLst>
              <a:ext uri="{FF2B5EF4-FFF2-40B4-BE49-F238E27FC236}">
                <a16:creationId xmlns:a16="http://schemas.microsoft.com/office/drawing/2014/main" id="{4CA0212B-C6F0-0442-B070-A734BF100B56}"/>
              </a:ext>
            </a:extLst>
          </p:cNvPr>
          <p:cNvSpPr txBox="1"/>
          <p:nvPr/>
        </p:nvSpPr>
        <p:spPr bwMode="auto">
          <a:xfrm>
            <a:off x="1219200" y="854127"/>
            <a:ext cx="6705600" cy="83099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ctr"/>
            <a:r>
              <a:rPr lang="en-US" sz="2400" b="1">
                <a:solidFill>
                  <a:schemeClr val="accent6"/>
                </a:solidFill>
                <a:cs typeface="Lato Light"/>
              </a:rPr>
              <a:t>Online Newsletter</a:t>
            </a:r>
          </a:p>
          <a:p>
            <a:pPr algn="ctr"/>
            <a:r>
              <a:rPr lang="en-US" sz="2400" b="1" u="sng">
                <a:solidFill>
                  <a:schemeClr val="accent6"/>
                </a:solidFill>
                <a:cs typeface="Lato Light"/>
              </a:rPr>
              <a:t>https://bit.ly/2VNRSqI</a:t>
            </a:r>
            <a:endParaRPr lang="en-US" sz="2400" b="1" i="0" u="sng">
              <a:solidFill>
                <a:schemeClr val="accent6"/>
              </a:solidFill>
              <a:cs typeface="Lato Light"/>
            </a:endParaRPr>
          </a:p>
        </p:txBody>
      </p:sp>
      <p:sp>
        <p:nvSpPr>
          <p:cNvPr id="8" name="TextBox 7">
            <a:extLst>
              <a:ext uri="{FF2B5EF4-FFF2-40B4-BE49-F238E27FC236}">
                <a16:creationId xmlns:a16="http://schemas.microsoft.com/office/drawing/2014/main" id="{E645A83E-4730-2343-A00D-F96017F3384A}"/>
              </a:ext>
            </a:extLst>
          </p:cNvPr>
          <p:cNvSpPr txBox="1"/>
          <p:nvPr/>
        </p:nvSpPr>
        <p:spPr bwMode="auto">
          <a:xfrm>
            <a:off x="228600" y="4746240"/>
            <a:ext cx="4419600" cy="830997"/>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r>
              <a:rPr lang="en-US" sz="2400" b="1">
                <a:solidFill>
                  <a:schemeClr val="accent6"/>
                </a:solidFill>
              </a:rPr>
              <a:t>Facebook</a:t>
            </a:r>
            <a:endParaRPr lang="en-US" sz="2400" b="1">
              <a:solidFill>
                <a:schemeClr val="accent6"/>
              </a:solidFill>
              <a:hlinkClick r:id="rId4">
                <a:extLst>
                  <a:ext uri="{A12FA001-AC4F-418D-AE19-62706E023703}">
                    <ahyp:hlinkClr xmlns:ahyp="http://schemas.microsoft.com/office/drawing/2018/hyperlinkcolor" val="tx"/>
                  </a:ext>
                </a:extLst>
              </a:hlinkClick>
            </a:endParaRPr>
          </a:p>
          <a:p>
            <a:r>
              <a:rPr lang="en-US" sz="2400" b="1">
                <a:solidFill>
                  <a:schemeClr val="accent6"/>
                </a:solidFill>
                <a:hlinkClick r:id="rId4">
                  <a:extLst>
                    <a:ext uri="{A12FA001-AC4F-418D-AE19-62706E023703}">
                      <ahyp:hlinkClr xmlns:ahyp="http://schemas.microsoft.com/office/drawing/2018/hyperlinkcolor" val="tx"/>
                    </a:ext>
                  </a:extLst>
                </a:hlinkClick>
              </a:rPr>
              <a:t>facebook.com/scadoptastream</a:t>
            </a:r>
            <a:endParaRPr lang="en-US" sz="2400" b="1" i="0" cap="all">
              <a:solidFill>
                <a:schemeClr val="accent6"/>
              </a:solidFill>
              <a:latin typeface="Lato Light"/>
              <a:cs typeface="Lato Light"/>
            </a:endParaRPr>
          </a:p>
        </p:txBody>
      </p:sp>
      <p:pic>
        <p:nvPicPr>
          <p:cNvPr id="10" name="Picture 9">
            <a:extLst>
              <a:ext uri="{FF2B5EF4-FFF2-40B4-BE49-F238E27FC236}">
                <a16:creationId xmlns:a16="http://schemas.microsoft.com/office/drawing/2014/main" id="{EBD06D26-11AC-2040-AE9F-E3CAC6673F84}"/>
              </a:ext>
            </a:extLst>
          </p:cNvPr>
          <p:cNvPicPr>
            <a:picLocks noChangeAspect="1"/>
          </p:cNvPicPr>
          <p:nvPr/>
        </p:nvPicPr>
        <p:blipFill>
          <a:blip r:embed="rId5"/>
          <a:stretch>
            <a:fillRect/>
          </a:stretch>
        </p:blipFill>
        <p:spPr>
          <a:xfrm>
            <a:off x="304800" y="2957321"/>
            <a:ext cx="1749879" cy="1749879"/>
          </a:xfrm>
          <a:prstGeom prst="rect">
            <a:avLst/>
          </a:prstGeom>
        </p:spPr>
      </p:pic>
      <p:pic>
        <p:nvPicPr>
          <p:cNvPr id="12" name="Picture 11">
            <a:extLst>
              <a:ext uri="{FF2B5EF4-FFF2-40B4-BE49-F238E27FC236}">
                <a16:creationId xmlns:a16="http://schemas.microsoft.com/office/drawing/2014/main" id="{CE8CD6DE-0DDE-E14F-83A7-F00E67FB089D}"/>
              </a:ext>
            </a:extLst>
          </p:cNvPr>
          <p:cNvPicPr>
            <a:picLocks noChangeAspect="1"/>
          </p:cNvPicPr>
          <p:nvPr/>
        </p:nvPicPr>
        <p:blipFill>
          <a:blip r:embed="rId6"/>
          <a:stretch>
            <a:fillRect/>
          </a:stretch>
        </p:blipFill>
        <p:spPr>
          <a:xfrm>
            <a:off x="7077456" y="2913289"/>
            <a:ext cx="1837944" cy="1837944"/>
          </a:xfrm>
          <a:prstGeom prst="rect">
            <a:avLst/>
          </a:prstGeom>
        </p:spPr>
      </p:pic>
      <p:sp>
        <p:nvSpPr>
          <p:cNvPr id="23" name="TextBox 22">
            <a:extLst>
              <a:ext uri="{FF2B5EF4-FFF2-40B4-BE49-F238E27FC236}">
                <a16:creationId xmlns:a16="http://schemas.microsoft.com/office/drawing/2014/main" id="{C02982DC-46C0-8A42-A250-47D46CDB54B0}"/>
              </a:ext>
            </a:extLst>
          </p:cNvPr>
          <p:cNvSpPr txBox="1"/>
          <p:nvPr/>
        </p:nvSpPr>
        <p:spPr bwMode="auto">
          <a:xfrm>
            <a:off x="4397829" y="4746240"/>
            <a:ext cx="4517571" cy="882293"/>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p>
            <a:pPr algn="r">
              <a:spcBef>
                <a:spcPts val="438"/>
              </a:spcBef>
            </a:pPr>
            <a:r>
              <a:rPr lang="en-US" altLang="en-US" sz="2400" b="1">
                <a:solidFill>
                  <a:schemeClr val="accent5"/>
                </a:solidFill>
                <a:latin typeface="Lato "/>
              </a:rPr>
              <a:t>Instagram</a:t>
            </a:r>
            <a:r>
              <a:rPr lang="en-US" altLang="en-US" sz="2400" b="1">
                <a:solidFill>
                  <a:schemeClr val="accent5"/>
                </a:solidFill>
                <a:latin typeface="Arial"/>
                <a:cs typeface="Arial"/>
              </a:rPr>
              <a:t> </a:t>
            </a:r>
            <a:endParaRPr lang="en-US" altLang="en-US" sz="2400" b="1">
              <a:solidFill>
                <a:schemeClr val="accent5"/>
              </a:solidFill>
              <a:latin typeface="Arial" panose="020B0604020202020204" pitchFamily="34" charset="0"/>
            </a:endParaRPr>
          </a:p>
          <a:p>
            <a:pPr algn="r">
              <a:spcBef>
                <a:spcPts val="438"/>
              </a:spcBef>
            </a:pPr>
            <a:r>
              <a:rPr lang="en-US" altLang="en-US" sz="2400" b="1">
                <a:latin typeface="Arial"/>
                <a:cs typeface="Arial"/>
              </a:rPr>
              <a:t>@</a:t>
            </a:r>
            <a:r>
              <a:rPr lang="en-US" altLang="en-US" sz="2400" b="1">
                <a:latin typeface="Lato "/>
              </a:rPr>
              <a:t>scadoptastream</a:t>
            </a:r>
          </a:p>
        </p:txBody>
      </p:sp>
    </p:spTree>
    <p:extLst>
      <p:ext uri="{BB962C8B-B14F-4D97-AF65-F5344CB8AC3E}">
        <p14:creationId xmlns:p14="http://schemas.microsoft.com/office/powerpoint/2010/main" val="32384565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737FE72-7652-584B-8A7D-625F69524C02}"/>
              </a:ext>
            </a:extLst>
          </p:cNvPr>
          <p:cNvSpPr>
            <a:spLocks noGrp="1"/>
          </p:cNvSpPr>
          <p:nvPr>
            <p:ph idx="1"/>
          </p:nvPr>
        </p:nvSpPr>
        <p:spPr>
          <a:xfrm>
            <a:off x="457200" y="658586"/>
            <a:ext cx="8229600" cy="1828800"/>
          </a:xfrm>
        </p:spPr>
        <p:txBody>
          <a:bodyPr/>
          <a:lstStyle/>
          <a:p>
            <a:pPr marL="0" indent="0" algn="ctr">
              <a:buNone/>
            </a:pPr>
            <a:r>
              <a:rPr lang="en-US">
                <a:solidFill>
                  <a:srgbClr val="000000"/>
                </a:solidFill>
                <a:latin typeface="Lato"/>
                <a:ea typeface="Lato"/>
                <a:cs typeface="Lato"/>
              </a:rPr>
              <a:t>If you have any questions, please don’t hesitate to ask! </a:t>
            </a:r>
            <a:endParaRPr lang="en-US"/>
          </a:p>
        </p:txBody>
      </p:sp>
      <p:sp>
        <p:nvSpPr>
          <p:cNvPr id="4" name="Content Placeholder 2">
            <a:extLst>
              <a:ext uri="{FF2B5EF4-FFF2-40B4-BE49-F238E27FC236}">
                <a16:creationId xmlns:a16="http://schemas.microsoft.com/office/drawing/2014/main" id="{88D48F1C-1CC1-D24D-B119-A90C6A605695}"/>
              </a:ext>
            </a:extLst>
          </p:cNvPr>
          <p:cNvSpPr txBox="1">
            <a:spLocks/>
          </p:cNvSpPr>
          <p:nvPr/>
        </p:nvSpPr>
        <p:spPr bwMode="auto">
          <a:xfrm>
            <a:off x="0" y="1165392"/>
            <a:ext cx="9144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b="1">
                <a:latin typeface="Lato"/>
                <a:ea typeface="Lato"/>
                <a:cs typeface="Lato"/>
              </a:rPr>
              <a:t>Your SC Adopt-a-Stream Coordinator Contacts:</a:t>
            </a:r>
          </a:p>
          <a:p>
            <a:pPr marL="0" indent="0" algn="ctr">
              <a:buNone/>
            </a:pPr>
            <a:endParaRPr lang="en-US">
              <a:solidFill>
                <a:srgbClr val="000000"/>
              </a:solidFill>
              <a:ea typeface="Lato"/>
              <a:cs typeface="Lato"/>
            </a:endParaRPr>
          </a:p>
          <a:p>
            <a:pPr marL="0" indent="0">
              <a:buNone/>
            </a:pPr>
            <a:endParaRPr lang="en-US" b="1" u="sng">
              <a:solidFill>
                <a:srgbClr val="000000"/>
              </a:solidFill>
            </a:endParaRPr>
          </a:p>
          <a:p>
            <a:pPr marL="0" indent="0">
              <a:buNone/>
            </a:pPr>
            <a:endParaRPr lang="en-US">
              <a:solidFill>
                <a:srgbClr val="000000"/>
              </a:solidFill>
            </a:endParaRPr>
          </a:p>
          <a:p>
            <a:pPr marL="0" indent="0" algn="ctr">
              <a:buNone/>
            </a:pPr>
            <a:endParaRPr lang="en-US" b="1">
              <a:solidFill>
                <a:srgbClr val="000000"/>
              </a:solidFill>
            </a:endParaRPr>
          </a:p>
          <a:p>
            <a:pPr marL="0" indent="0">
              <a:buNone/>
            </a:pPr>
            <a:endParaRPr lang="en-US">
              <a:solidFill>
                <a:srgbClr val="000000"/>
              </a:solidFill>
            </a:endParaRPr>
          </a:p>
        </p:txBody>
      </p:sp>
      <p:sp>
        <p:nvSpPr>
          <p:cNvPr id="8" name="Title 1">
            <a:extLst>
              <a:ext uri="{FF2B5EF4-FFF2-40B4-BE49-F238E27FC236}">
                <a16:creationId xmlns:a16="http://schemas.microsoft.com/office/drawing/2014/main" id="{3043D7D4-7A54-4349-B802-403C42C4980E}"/>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CONTACTS</a:t>
            </a:r>
            <a:endParaRPr lang="en-US" sz="1800"/>
          </a:p>
        </p:txBody>
      </p:sp>
      <p:pic>
        <p:nvPicPr>
          <p:cNvPr id="2" name="Picture 1">
            <a:extLst>
              <a:ext uri="{FF2B5EF4-FFF2-40B4-BE49-F238E27FC236}">
                <a16:creationId xmlns:a16="http://schemas.microsoft.com/office/drawing/2014/main" id="{55831ABD-C5D8-F381-4E2C-A28B7A8E0C6D}"/>
              </a:ext>
            </a:extLst>
          </p:cNvPr>
          <p:cNvPicPr>
            <a:picLocks noChangeAspect="1"/>
          </p:cNvPicPr>
          <p:nvPr/>
        </p:nvPicPr>
        <p:blipFill>
          <a:blip r:embed="rId4"/>
          <a:stretch>
            <a:fillRect/>
          </a:stretch>
        </p:blipFill>
        <p:spPr>
          <a:xfrm>
            <a:off x="1" y="1661250"/>
            <a:ext cx="9144000" cy="4257394"/>
          </a:xfrm>
          <a:prstGeom prst="rect">
            <a:avLst/>
          </a:prstGeom>
        </p:spPr>
      </p:pic>
      <p:sp>
        <p:nvSpPr>
          <p:cNvPr id="6" name="Content Placeholder 2">
            <a:extLst>
              <a:ext uri="{FF2B5EF4-FFF2-40B4-BE49-F238E27FC236}">
                <a16:creationId xmlns:a16="http://schemas.microsoft.com/office/drawing/2014/main" id="{3E0A2680-296E-AF05-5459-660434C1E3D8}"/>
              </a:ext>
            </a:extLst>
          </p:cNvPr>
          <p:cNvSpPr txBox="1">
            <a:spLocks/>
          </p:cNvSpPr>
          <p:nvPr/>
        </p:nvSpPr>
        <p:spPr bwMode="auto">
          <a:xfrm>
            <a:off x="980574" y="6124933"/>
            <a:ext cx="8229600" cy="5855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a:solidFill>
                  <a:srgbClr val="000000"/>
                </a:solidFill>
                <a:latin typeface="Lato"/>
                <a:ea typeface="Lato"/>
                <a:cs typeface="Lato"/>
              </a:rPr>
              <a:t>Reach the whole State Team: </a:t>
            </a:r>
            <a:r>
              <a:rPr lang="en-US">
                <a:latin typeface="Lato"/>
                <a:ea typeface="Lato"/>
                <a:cs typeface="Lato"/>
              </a:rPr>
              <a:t>scaas@dhec.sc.gov</a:t>
            </a:r>
            <a:endParaRPr lang="en-US">
              <a:ea typeface="Lato"/>
              <a:cs typeface="Lato"/>
            </a:endParaRPr>
          </a:p>
        </p:txBody>
      </p:sp>
    </p:spTree>
    <p:extLst>
      <p:ext uri="{BB962C8B-B14F-4D97-AF65-F5344CB8AC3E}">
        <p14:creationId xmlns:p14="http://schemas.microsoft.com/office/powerpoint/2010/main" val="4254027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611E7-6EBF-4EA8-85EF-F3594ED02888}"/>
              </a:ext>
            </a:extLst>
          </p:cNvPr>
          <p:cNvSpPr>
            <a:spLocks noGrp="1"/>
          </p:cNvSpPr>
          <p:nvPr>
            <p:ph type="title"/>
          </p:nvPr>
        </p:nvSpPr>
        <p:spPr/>
        <p:txBody>
          <a:bodyPr>
            <a:normAutofit fontScale="90000"/>
          </a:bodyPr>
          <a:lstStyle/>
          <a:p>
            <a:pPr algn="ctr">
              <a:spcAft>
                <a:spcPts val="0"/>
              </a:spcAft>
            </a:pPr>
            <a:r>
              <a:rPr lang="en-US"/>
              <a:t>Now to the field!</a:t>
            </a:r>
            <a:br>
              <a:rPr lang="en-US"/>
            </a:br>
            <a:endParaRPr lang="en-US">
              <a:ea typeface="Lato Black"/>
              <a:cs typeface="Lato Black"/>
            </a:endParaRPr>
          </a:p>
        </p:txBody>
      </p:sp>
      <p:sp>
        <p:nvSpPr>
          <p:cNvPr id="7" name="Rectangle 6">
            <a:extLst>
              <a:ext uri="{FF2B5EF4-FFF2-40B4-BE49-F238E27FC236}">
                <a16:creationId xmlns:a16="http://schemas.microsoft.com/office/drawing/2014/main" id="{E35608A2-E798-4C9B-8301-F541926576AA}"/>
              </a:ext>
            </a:extLst>
          </p:cNvPr>
          <p:cNvSpPr/>
          <p:nvPr/>
        </p:nvSpPr>
        <p:spPr>
          <a:xfrm>
            <a:off x="500258" y="2027321"/>
            <a:ext cx="3098787" cy="3816429"/>
          </a:xfrm>
          <a:prstGeom prst="rect">
            <a:avLst/>
          </a:prstGeom>
        </p:spPr>
        <p:txBody>
          <a:bodyPr wrap="square" lIns="91440" tIns="45720" rIns="91440" bIns="45720" anchor="t">
            <a:spAutoFit/>
          </a:bodyPr>
          <a:lstStyle/>
          <a:p>
            <a:r>
              <a:rPr lang="en-US" sz="3200" b="1" u="sng">
                <a:solidFill>
                  <a:schemeClr val="bg2"/>
                </a:solidFill>
                <a:latin typeface="Lato "/>
                <a:ea typeface="Roboto"/>
                <a:cs typeface="Roboto"/>
              </a:rPr>
              <a:t>What to Bring?</a:t>
            </a:r>
          </a:p>
          <a:p>
            <a:r>
              <a:rPr lang="en-US" sz="3200">
                <a:solidFill>
                  <a:schemeClr val="bg2"/>
                </a:solidFill>
                <a:latin typeface="Lato "/>
                <a:ea typeface="Roboto"/>
                <a:cs typeface="Roboto"/>
              </a:rPr>
              <a:t>Handbook</a:t>
            </a:r>
          </a:p>
          <a:p>
            <a:r>
              <a:rPr lang="en-US" sz="3200">
                <a:solidFill>
                  <a:schemeClr val="bg2"/>
                </a:solidFill>
                <a:latin typeface="Lato "/>
                <a:ea typeface="Roboto"/>
                <a:cs typeface="Roboto"/>
              </a:rPr>
              <a:t>Notes</a:t>
            </a:r>
          </a:p>
          <a:p>
            <a:r>
              <a:rPr lang="en-US" sz="3200">
                <a:solidFill>
                  <a:schemeClr val="bg2"/>
                </a:solidFill>
                <a:latin typeface="Lato "/>
                <a:ea typeface="Roboto"/>
                <a:cs typeface="Roboto"/>
              </a:rPr>
              <a:t>Datasheet</a:t>
            </a:r>
          </a:p>
          <a:p>
            <a:r>
              <a:rPr lang="en-US" sz="3200">
                <a:solidFill>
                  <a:schemeClr val="bg2"/>
                </a:solidFill>
                <a:latin typeface="Lato "/>
                <a:ea typeface="Roboto"/>
                <a:cs typeface="Roboto"/>
              </a:rPr>
              <a:t>Pencil</a:t>
            </a:r>
          </a:p>
          <a:p>
            <a:r>
              <a:rPr lang="en-US" sz="3200">
                <a:solidFill>
                  <a:schemeClr val="bg2"/>
                </a:solidFill>
                <a:latin typeface="Lato "/>
                <a:ea typeface="Roboto"/>
                <a:cs typeface="Roboto"/>
              </a:rPr>
              <a:t>Water Shoes</a:t>
            </a:r>
          </a:p>
          <a:p>
            <a:r>
              <a:rPr lang="en-US" sz="3200">
                <a:solidFill>
                  <a:schemeClr val="bg2"/>
                </a:solidFill>
                <a:latin typeface="Lato "/>
                <a:ea typeface="Roboto"/>
                <a:cs typeface="Roboto"/>
              </a:rPr>
              <a:t>Water Bottle</a:t>
            </a:r>
          </a:p>
          <a:p>
            <a:endParaRPr lang="en-US">
              <a:solidFill>
                <a:srgbClr val="202124"/>
              </a:solidFill>
              <a:latin typeface="Roboto" panose="02000000000000000000" pitchFamily="2" charset="0"/>
              <a:ea typeface="Roboto" panose="02000000000000000000" pitchFamily="2" charset="0"/>
              <a:cs typeface="Roboto" panose="02000000000000000000" pitchFamily="2" charset="0"/>
            </a:endParaRPr>
          </a:p>
        </p:txBody>
      </p:sp>
      <p:pic>
        <p:nvPicPr>
          <p:cNvPr id="4" name="Picture 3">
            <a:extLst>
              <a:ext uri="{FF2B5EF4-FFF2-40B4-BE49-F238E27FC236}">
                <a16:creationId xmlns:a16="http://schemas.microsoft.com/office/drawing/2014/main" id="{B8FE8EEF-CD73-989E-9888-2AD395B899E0}"/>
              </a:ext>
            </a:extLst>
          </p:cNvPr>
          <p:cNvPicPr>
            <a:picLocks noChangeAspect="1"/>
          </p:cNvPicPr>
          <p:nvPr/>
        </p:nvPicPr>
        <p:blipFill rotWithShape="1">
          <a:blip r:embed="rId3"/>
          <a:srcRect r="15938" b="-457"/>
          <a:stretch/>
        </p:blipFill>
        <p:spPr>
          <a:xfrm>
            <a:off x="4158605" y="2424540"/>
            <a:ext cx="4469276" cy="30219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34753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66CEFA7-71C3-47A0-847F-645F882B317B}"/>
              </a:ext>
            </a:extLst>
          </p:cNvPr>
          <p:cNvSpPr txBox="1">
            <a:spLocks/>
          </p:cNvSpPr>
          <p:nvPr/>
        </p:nvSpPr>
        <p:spPr>
          <a:xfrm>
            <a:off x="76200" y="0"/>
            <a:ext cx="8686800" cy="609600"/>
          </a:xfrm>
          <a:prstGeom prst="rect">
            <a:avLst/>
          </a:prstGeom>
        </p:spPr>
        <p:txBody>
          <a:bodyPr/>
          <a:lstStyle>
            <a:lvl1pPr algn="l" rtl="0" eaLnBrk="1" fontAlgn="base" hangingPunct="1">
              <a:spcBef>
                <a:spcPct val="0"/>
              </a:spcBef>
              <a:spcAft>
                <a:spcPct val="0"/>
              </a:spcAft>
              <a:defRPr sz="2400" b="0" i="0" u="none" kern="1200">
                <a:solidFill>
                  <a:schemeClr val="bg1"/>
                </a:solidFill>
                <a:latin typeface="Lato" pitchFamily="34" charset="-94"/>
                <a:ea typeface="+mj-ea"/>
                <a:cs typeface="+mj-cs"/>
              </a:defRPr>
            </a:lvl1pPr>
            <a:lvl2pPr algn="l" rtl="0" eaLnBrk="1" fontAlgn="base" hangingPunct="1">
              <a:spcBef>
                <a:spcPct val="0"/>
              </a:spcBef>
              <a:spcAft>
                <a:spcPct val="0"/>
              </a:spcAft>
              <a:defRPr sz="2400">
                <a:solidFill>
                  <a:schemeClr val="bg1"/>
                </a:solidFill>
                <a:latin typeface="Lato" pitchFamily="34" charset="-94"/>
              </a:defRPr>
            </a:lvl2pPr>
            <a:lvl3pPr algn="l" rtl="0" eaLnBrk="1" fontAlgn="base" hangingPunct="1">
              <a:spcBef>
                <a:spcPct val="0"/>
              </a:spcBef>
              <a:spcAft>
                <a:spcPct val="0"/>
              </a:spcAft>
              <a:defRPr sz="2400">
                <a:solidFill>
                  <a:schemeClr val="bg1"/>
                </a:solidFill>
                <a:latin typeface="Lato" pitchFamily="34" charset="-94"/>
              </a:defRPr>
            </a:lvl3pPr>
            <a:lvl4pPr algn="l" rtl="0" eaLnBrk="1" fontAlgn="base" hangingPunct="1">
              <a:spcBef>
                <a:spcPct val="0"/>
              </a:spcBef>
              <a:spcAft>
                <a:spcPct val="0"/>
              </a:spcAft>
              <a:defRPr sz="2400">
                <a:solidFill>
                  <a:schemeClr val="bg1"/>
                </a:solidFill>
                <a:latin typeface="Lato" pitchFamily="34" charset="-94"/>
              </a:defRPr>
            </a:lvl4pPr>
            <a:lvl5pPr algn="l" rtl="0" eaLnBrk="1" fontAlgn="base" hangingPunct="1">
              <a:spcBef>
                <a:spcPct val="0"/>
              </a:spcBef>
              <a:spcAft>
                <a:spcPct val="0"/>
              </a:spcAft>
              <a:defRPr sz="2400">
                <a:solidFill>
                  <a:schemeClr val="bg1"/>
                </a:solidFill>
                <a:latin typeface="Lato" pitchFamily="34" charset="-94"/>
              </a:defRPr>
            </a:lvl5pPr>
            <a:lvl6pPr marL="457200" algn="l" rtl="0" eaLnBrk="1" fontAlgn="base" hangingPunct="1">
              <a:spcBef>
                <a:spcPct val="0"/>
              </a:spcBef>
              <a:spcAft>
                <a:spcPct val="0"/>
              </a:spcAft>
              <a:defRPr sz="2000">
                <a:solidFill>
                  <a:schemeClr val="accent1"/>
                </a:solidFill>
                <a:latin typeface="Gotham Medium" pitchFamily="2" charset="-94"/>
              </a:defRPr>
            </a:lvl6pPr>
            <a:lvl7pPr marL="914400" algn="l" rtl="0" eaLnBrk="1" fontAlgn="base" hangingPunct="1">
              <a:spcBef>
                <a:spcPct val="0"/>
              </a:spcBef>
              <a:spcAft>
                <a:spcPct val="0"/>
              </a:spcAft>
              <a:defRPr sz="2000">
                <a:solidFill>
                  <a:schemeClr val="accent1"/>
                </a:solidFill>
                <a:latin typeface="Gotham Medium" pitchFamily="2" charset="-94"/>
              </a:defRPr>
            </a:lvl7pPr>
            <a:lvl8pPr marL="1371600" algn="l" rtl="0" eaLnBrk="1" fontAlgn="base" hangingPunct="1">
              <a:spcBef>
                <a:spcPct val="0"/>
              </a:spcBef>
              <a:spcAft>
                <a:spcPct val="0"/>
              </a:spcAft>
              <a:defRPr sz="2000">
                <a:solidFill>
                  <a:schemeClr val="accent1"/>
                </a:solidFill>
                <a:latin typeface="Gotham Medium" pitchFamily="2" charset="-94"/>
              </a:defRPr>
            </a:lvl8pPr>
            <a:lvl9pPr marL="1828800" algn="l" rtl="0" eaLnBrk="1" fontAlgn="base" hangingPunct="1">
              <a:spcBef>
                <a:spcPct val="0"/>
              </a:spcBef>
              <a:spcAft>
                <a:spcPct val="0"/>
              </a:spcAft>
              <a:defRPr sz="2000">
                <a:solidFill>
                  <a:schemeClr val="accent1"/>
                </a:solidFill>
                <a:latin typeface="Gotham Medium" pitchFamily="2" charset="-94"/>
              </a:defRPr>
            </a:lvl9pPr>
          </a:lstStyle>
          <a:p>
            <a:r>
              <a:rPr lang="en-US" sz="3600" b="1">
                <a:latin typeface="Arial" panose="020B0604020202020204" pitchFamily="34" charset="0"/>
                <a:cs typeface="Arial" panose="020B0604020202020204" pitchFamily="34" charset="0"/>
              </a:rPr>
              <a:t>VOLUNTEER DATA USES</a:t>
            </a:r>
            <a:endParaRPr lang="en-US" sz="1800"/>
          </a:p>
        </p:txBody>
      </p:sp>
      <p:sp>
        <p:nvSpPr>
          <p:cNvPr id="11" name="Content Placeholder 2">
            <a:extLst>
              <a:ext uri="{FF2B5EF4-FFF2-40B4-BE49-F238E27FC236}">
                <a16:creationId xmlns:a16="http://schemas.microsoft.com/office/drawing/2014/main" id="{FE90139B-6551-B7BE-F056-ED5DB4533AAB}"/>
              </a:ext>
            </a:extLst>
          </p:cNvPr>
          <p:cNvSpPr txBox="1">
            <a:spLocks/>
          </p:cNvSpPr>
          <p:nvPr/>
        </p:nvSpPr>
        <p:spPr>
          <a:xfrm>
            <a:off x="265327" y="723900"/>
            <a:ext cx="7686976" cy="2844800"/>
          </a:xfrm>
          <a:prstGeom prst="rect">
            <a:avLst/>
          </a:prstGeom>
        </p:spPr>
        <p:txBody>
          <a:bodyPr lIns="91440" tIns="45720" rIns="91440" bIns="45720" anchor="t"/>
          <a:lstStyle>
            <a:lvl1pPr marL="342900" indent="-342900" algn="l" rtl="0" eaLnBrk="1" fontAlgn="base" hangingPunct="1">
              <a:spcBef>
                <a:spcPct val="20000"/>
              </a:spcBef>
              <a:spcAft>
                <a:spcPct val="0"/>
              </a:spcAft>
              <a:buClr>
                <a:srgbClr val="A1AC75"/>
              </a:buClr>
              <a:buSzPct val="150000"/>
              <a:buBlip>
                <a:blip r:embed="rId3"/>
              </a:buBlip>
              <a:defRPr sz="2400" kern="1200">
                <a:solidFill>
                  <a:schemeClr val="tx1"/>
                </a:solidFill>
                <a:latin typeface="Lato" pitchFamily="34" charset="-94"/>
                <a:ea typeface="+mn-ea"/>
                <a:cs typeface="+mn-cs"/>
              </a:defRPr>
            </a:lvl1pPr>
            <a:lvl2pPr marL="742950" indent="-285750" algn="l" rtl="0" eaLnBrk="1" fontAlgn="base" hangingPunct="1">
              <a:spcBef>
                <a:spcPct val="20000"/>
              </a:spcBef>
              <a:spcAft>
                <a:spcPct val="0"/>
              </a:spcAft>
              <a:buClr>
                <a:schemeClr val="accent3"/>
              </a:buClr>
              <a:buSzPct val="115000"/>
              <a:buFont typeface="Arial"/>
              <a:buChar char="•"/>
              <a:defRPr sz="2000" kern="1200">
                <a:solidFill>
                  <a:schemeClr val="tx1"/>
                </a:solidFill>
                <a:latin typeface="Lato" pitchFamily="34" charset="-94"/>
                <a:ea typeface="+mn-ea"/>
                <a:cs typeface="+mn-cs"/>
              </a:defRPr>
            </a:lvl2pPr>
            <a:lvl3pPr marL="1143000" indent="-228600" algn="l" rtl="0" eaLnBrk="1" fontAlgn="base" hangingPunct="1">
              <a:spcBef>
                <a:spcPct val="20000"/>
              </a:spcBef>
              <a:spcAft>
                <a:spcPct val="0"/>
              </a:spcAft>
              <a:buClr>
                <a:schemeClr val="accent3"/>
              </a:buClr>
              <a:buSzPct val="115000"/>
              <a:buFont typeface="Arial"/>
              <a:buChar char="•"/>
              <a:defRPr sz="1800" kern="1200">
                <a:solidFill>
                  <a:schemeClr val="tx1"/>
                </a:solidFill>
                <a:latin typeface="Lato" pitchFamily="34" charset="-94"/>
                <a:ea typeface="+mn-ea"/>
                <a:cs typeface="+mn-cs"/>
              </a:defRPr>
            </a:lvl3pPr>
            <a:lvl4pPr marL="16002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4pPr>
            <a:lvl5pPr marL="2057400" indent="-228600" algn="l" rtl="0" eaLnBrk="1" fontAlgn="base" hangingPunct="1">
              <a:spcBef>
                <a:spcPct val="20000"/>
              </a:spcBef>
              <a:spcAft>
                <a:spcPct val="0"/>
              </a:spcAft>
              <a:buClr>
                <a:schemeClr val="accent3"/>
              </a:buClr>
              <a:buSzPct val="115000"/>
              <a:buFont typeface="Arial"/>
              <a:buChar char="•"/>
              <a:defRPr sz="1600" kern="1200">
                <a:solidFill>
                  <a:schemeClr val="tx1"/>
                </a:solidFill>
                <a:latin typeface="Lato" pitchFamily="34" charset="-94"/>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accent4"/>
              </a:buClr>
              <a:buFont typeface="Wingdings" panose="05000000000000000000" pitchFamily="2" charset="2"/>
              <a:buChar char="§"/>
            </a:pPr>
            <a:endParaRPr lang="en-US"/>
          </a:p>
          <a:p>
            <a:pPr>
              <a:buClr>
                <a:schemeClr val="accent4"/>
              </a:buClr>
              <a:buFont typeface="Wingdings" panose="05000000000000000000" pitchFamily="2" charset="2"/>
              <a:buChar char="§"/>
              <a:defRPr/>
            </a:pPr>
            <a:r>
              <a:rPr lang="en-US" sz="2600">
                <a:solidFill>
                  <a:schemeClr val="tx2"/>
                </a:solidFill>
                <a:latin typeface="+mn-lt"/>
              </a:rPr>
              <a:t>Educational, baseline, and screening purposes</a:t>
            </a:r>
            <a:endParaRPr lang="en-US" sz="2600">
              <a:solidFill>
                <a:schemeClr val="tx2"/>
              </a:solidFill>
              <a:latin typeface="+mn-lt"/>
              <a:ea typeface="Lato"/>
              <a:cs typeface="Lato"/>
            </a:endParaRPr>
          </a:p>
          <a:p>
            <a:pPr>
              <a:buClr>
                <a:schemeClr val="accent4"/>
              </a:buClr>
              <a:buFont typeface="Wingdings" panose="05000000000000000000" pitchFamily="2" charset="2"/>
              <a:buChar char="§"/>
              <a:defRPr/>
            </a:pPr>
            <a:r>
              <a:rPr lang="en-US" sz="2600">
                <a:solidFill>
                  <a:schemeClr val="tx2"/>
                </a:solidFill>
                <a:latin typeface="+mn-lt"/>
              </a:rPr>
              <a:t>NOT REGULATORY</a:t>
            </a:r>
          </a:p>
          <a:p>
            <a:pPr>
              <a:buClr>
                <a:schemeClr val="accent4"/>
              </a:buClr>
              <a:buFont typeface="Wingdings" panose="05000000000000000000" pitchFamily="2" charset="2"/>
              <a:buChar char="§"/>
              <a:defRPr/>
            </a:pPr>
            <a:r>
              <a:rPr lang="en-US" sz="2600">
                <a:solidFill>
                  <a:schemeClr val="tx2"/>
                </a:solidFill>
                <a:latin typeface="+mn-lt"/>
                <a:ea typeface="Lato"/>
                <a:cs typeface="Lato"/>
              </a:rPr>
              <a:t>Other uses</a:t>
            </a:r>
          </a:p>
        </p:txBody>
      </p:sp>
      <p:pic>
        <p:nvPicPr>
          <p:cNvPr id="2" name="Picture 1">
            <a:extLst>
              <a:ext uri="{FF2B5EF4-FFF2-40B4-BE49-F238E27FC236}">
                <a16:creationId xmlns:a16="http://schemas.microsoft.com/office/drawing/2014/main" id="{0A6313A0-7554-644E-80B9-DB0CC1CF5F53}"/>
              </a:ext>
            </a:extLst>
          </p:cNvPr>
          <p:cNvPicPr>
            <a:picLocks noChangeAspect="1"/>
          </p:cNvPicPr>
          <p:nvPr/>
        </p:nvPicPr>
        <p:blipFill rotWithShape="1">
          <a:blip r:embed="rId4"/>
          <a:srcRect t="394" r="50492" b="-197"/>
          <a:stretch/>
        </p:blipFill>
        <p:spPr>
          <a:xfrm>
            <a:off x="0" y="2905343"/>
            <a:ext cx="2653231" cy="2993635"/>
          </a:xfrm>
          <a:prstGeom prst="rect">
            <a:avLst/>
          </a:prstGeom>
        </p:spPr>
      </p:pic>
      <p:pic>
        <p:nvPicPr>
          <p:cNvPr id="3" name="Picture 2">
            <a:extLst>
              <a:ext uri="{FF2B5EF4-FFF2-40B4-BE49-F238E27FC236}">
                <a16:creationId xmlns:a16="http://schemas.microsoft.com/office/drawing/2014/main" id="{06CA3340-B5C3-E2A6-DB7E-BCC5603277C2}"/>
              </a:ext>
            </a:extLst>
          </p:cNvPr>
          <p:cNvPicPr>
            <a:picLocks noChangeAspect="1"/>
          </p:cNvPicPr>
          <p:nvPr/>
        </p:nvPicPr>
        <p:blipFill>
          <a:blip r:embed="rId5"/>
          <a:stretch>
            <a:fillRect/>
          </a:stretch>
        </p:blipFill>
        <p:spPr>
          <a:xfrm>
            <a:off x="2571770" y="2979016"/>
            <a:ext cx="6610120" cy="2840601"/>
          </a:xfrm>
          <a:prstGeom prst="rect">
            <a:avLst/>
          </a:prstGeom>
        </p:spPr>
      </p:pic>
    </p:spTree>
    <p:extLst>
      <p:ext uri="{BB962C8B-B14F-4D97-AF65-F5344CB8AC3E}">
        <p14:creationId xmlns:p14="http://schemas.microsoft.com/office/powerpoint/2010/main" val="140149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8382000" cy="762000"/>
          </a:xfrm>
        </p:spPr>
        <p:txBody>
          <a:bodyPr/>
          <a:lstStyle/>
          <a:p>
            <a:r>
              <a:rPr lang="en-US" sz="3600" b="1">
                <a:latin typeface="Arial" panose="020B0604020202020204" pitchFamily="34" charset="0"/>
                <a:cs typeface="Arial" panose="020B0604020202020204" pitchFamily="34" charset="0"/>
              </a:rPr>
              <a:t>CODE OF ETHICS</a:t>
            </a:r>
          </a:p>
        </p:txBody>
      </p:sp>
      <p:sp>
        <p:nvSpPr>
          <p:cNvPr id="11268" name="Content Placeholder 2"/>
          <p:cNvSpPr>
            <a:spLocks noGrp="1"/>
          </p:cNvSpPr>
          <p:nvPr>
            <p:ph idx="1"/>
          </p:nvPr>
        </p:nvSpPr>
        <p:spPr>
          <a:xfrm>
            <a:off x="250484" y="790460"/>
            <a:ext cx="5513173" cy="5118254"/>
          </a:xfrm>
        </p:spPr>
        <p:txBody>
          <a:bodyPr/>
          <a:lstStyle/>
          <a:p>
            <a:pPr>
              <a:buClr>
                <a:schemeClr val="accent4"/>
              </a:buClr>
              <a:buFont typeface="Wingdings" panose="05000000000000000000" pitchFamily="2" charset="2"/>
              <a:buChar char="§"/>
            </a:pPr>
            <a:endParaRPr lang="en-US"/>
          </a:p>
          <a:p>
            <a:pPr>
              <a:buClr>
                <a:schemeClr val="accent4"/>
              </a:buClr>
              <a:buFont typeface="Wingdings" panose="05000000000000000000" pitchFamily="2" charset="2"/>
              <a:buChar char="§"/>
              <a:defRPr/>
            </a:pPr>
            <a:r>
              <a:rPr lang="en-US" sz="2600" dirty="0">
                <a:solidFill>
                  <a:schemeClr val="tx2"/>
                </a:solidFill>
                <a:latin typeface="+mn-lt"/>
              </a:rPr>
              <a:t>Accurately document everything on datasheet</a:t>
            </a:r>
            <a:endParaRPr lang="en-US" sz="2600" dirty="0">
              <a:solidFill>
                <a:schemeClr val="tx2"/>
              </a:solidFill>
              <a:latin typeface="+mn-lt"/>
              <a:ea typeface="Lato"/>
              <a:cs typeface="Lato"/>
            </a:endParaRPr>
          </a:p>
          <a:p>
            <a:pPr>
              <a:spcBef>
                <a:spcPts val="2400"/>
              </a:spcBef>
              <a:buClr>
                <a:schemeClr val="accent4"/>
              </a:buClr>
              <a:buFont typeface="Wingdings" panose="05000000000000000000" pitchFamily="2" charset="2"/>
              <a:buChar char="§"/>
              <a:defRPr/>
            </a:pPr>
            <a:r>
              <a:rPr lang="en-US" sz="2600" dirty="0">
                <a:solidFill>
                  <a:schemeClr val="tx2"/>
                </a:solidFill>
                <a:latin typeface="+mn-lt"/>
              </a:rPr>
              <a:t>Stream Access Permission</a:t>
            </a:r>
            <a:endParaRPr lang="en-US" sz="2600" dirty="0">
              <a:solidFill>
                <a:schemeClr val="tx2"/>
              </a:solidFill>
              <a:latin typeface="+mn-lt"/>
              <a:ea typeface="Lato"/>
              <a:cs typeface="Lato"/>
            </a:endParaRPr>
          </a:p>
          <a:p>
            <a:pPr>
              <a:spcBef>
                <a:spcPts val="2400"/>
              </a:spcBef>
              <a:buClr>
                <a:schemeClr val="accent4"/>
              </a:buClr>
              <a:buFont typeface="Wingdings" panose="05000000000000000000" pitchFamily="2" charset="2"/>
              <a:buChar char="§"/>
              <a:defRPr/>
            </a:pPr>
            <a:r>
              <a:rPr lang="en-US" sz="2600" dirty="0">
                <a:solidFill>
                  <a:schemeClr val="tx2"/>
                </a:solidFill>
                <a:latin typeface="+mn-lt"/>
              </a:rPr>
              <a:t>Site Cleanup </a:t>
            </a:r>
            <a:endParaRPr lang="en-US" sz="2600" dirty="0">
              <a:solidFill>
                <a:schemeClr val="tx2"/>
              </a:solidFill>
              <a:latin typeface="+mn-lt"/>
              <a:ea typeface="Lato"/>
              <a:cs typeface="Lato"/>
            </a:endParaRPr>
          </a:p>
          <a:p>
            <a:pPr>
              <a:spcBef>
                <a:spcPts val="2400"/>
              </a:spcBef>
              <a:buClr>
                <a:schemeClr val="accent4"/>
              </a:buClr>
              <a:buFont typeface="Wingdings" panose="05000000000000000000" pitchFamily="2" charset="2"/>
              <a:buChar char="§"/>
              <a:defRPr/>
            </a:pPr>
            <a:r>
              <a:rPr lang="en-US" sz="2600" dirty="0">
                <a:solidFill>
                  <a:schemeClr val="tx2"/>
                </a:solidFill>
                <a:latin typeface="+mn-lt"/>
              </a:rPr>
              <a:t>Share Data ASAP</a:t>
            </a:r>
            <a:endParaRPr lang="en-US" sz="2600" dirty="0">
              <a:solidFill>
                <a:schemeClr val="tx2"/>
              </a:solidFill>
              <a:latin typeface="+mn-lt"/>
              <a:ea typeface="Lato"/>
              <a:cs typeface="Lato"/>
            </a:endParaRPr>
          </a:p>
          <a:p>
            <a:pPr marL="0" indent="0">
              <a:buNone/>
            </a:pPr>
            <a:endParaRPr lang="en-US">
              <a:solidFill>
                <a:srgbClr val="000000"/>
              </a:solidFill>
            </a:endParaRPr>
          </a:p>
        </p:txBody>
      </p:sp>
      <p:pic>
        <p:nvPicPr>
          <p:cNvPr id="8" name="Picture 7">
            <a:extLst>
              <a:ext uri="{FF2B5EF4-FFF2-40B4-BE49-F238E27FC236}">
                <a16:creationId xmlns:a16="http://schemas.microsoft.com/office/drawing/2014/main" id="{E65AE2BA-8649-B46C-4066-1EADDF39CA33}"/>
              </a:ext>
            </a:extLst>
          </p:cNvPr>
          <p:cNvPicPr>
            <a:picLocks noChangeAspect="1"/>
          </p:cNvPicPr>
          <p:nvPr/>
        </p:nvPicPr>
        <p:blipFill rotWithShape="1">
          <a:blip r:embed="rId4"/>
          <a:srcRect t="4866" b="11511"/>
          <a:stretch/>
        </p:blipFill>
        <p:spPr>
          <a:xfrm>
            <a:off x="5771724" y="1381596"/>
            <a:ext cx="3064498" cy="2190407"/>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53447002-BB06-4369-DFD8-DC6E901A0E71}"/>
              </a:ext>
            </a:extLst>
          </p:cNvPr>
          <p:cNvPicPr>
            <a:picLocks noChangeAspect="1"/>
          </p:cNvPicPr>
          <p:nvPr/>
        </p:nvPicPr>
        <p:blipFill rotWithShape="1">
          <a:blip r:embed="rId5"/>
          <a:srcRect t="15075" r="18060" b="12060"/>
          <a:stretch/>
        </p:blipFill>
        <p:spPr>
          <a:xfrm>
            <a:off x="6881870" y="3831115"/>
            <a:ext cx="1953999" cy="2279483"/>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F79174A4-91E7-1CB1-BC94-E2D271EC27DC}"/>
              </a:ext>
            </a:extLst>
          </p:cNvPr>
          <p:cNvPicPr>
            <a:picLocks noChangeAspect="1"/>
          </p:cNvPicPr>
          <p:nvPr/>
        </p:nvPicPr>
        <p:blipFill>
          <a:blip r:embed="rId6"/>
          <a:stretch>
            <a:fillRect/>
          </a:stretch>
        </p:blipFill>
        <p:spPr>
          <a:xfrm>
            <a:off x="3420737" y="3834192"/>
            <a:ext cx="3064525" cy="2292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3599389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SC AAS Webinar Final">
  <a:themeElements>
    <a:clrScheme name="Custom 4">
      <a:dk1>
        <a:srgbClr val="EC6820"/>
      </a:dk1>
      <a:lt1>
        <a:sysClr val="window" lastClr="FFFFFF"/>
      </a:lt1>
      <a:dk2>
        <a:srgbClr val="073E87"/>
      </a:dk2>
      <a:lt2>
        <a:srgbClr val="00AEEF"/>
      </a:lt2>
      <a:accent1>
        <a:srgbClr val="006496"/>
      </a:accent1>
      <a:accent2>
        <a:srgbClr val="00AEEF"/>
      </a:accent2>
      <a:accent3>
        <a:srgbClr val="EC6820"/>
      </a:accent3>
      <a:accent4>
        <a:srgbClr val="EC6820"/>
      </a:accent4>
      <a:accent5>
        <a:srgbClr val="006496"/>
      </a:accent5>
      <a:accent6>
        <a:srgbClr val="006496"/>
      </a:accent6>
      <a:hlink>
        <a:srgbClr val="EC6820"/>
      </a:hlink>
      <a:folHlink>
        <a:srgbClr val="006496"/>
      </a:folHlink>
    </a:clrScheme>
    <a:fontScheme name="Custom 2">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0" i="0" cap="all" dirty="0" smtClean="0">
            <a:solidFill>
              <a:srgbClr val="A1AC75"/>
            </a:solidFill>
            <a:latin typeface="Lato Light"/>
            <a:cs typeface="Lato Light"/>
          </a:defRPr>
        </a:defPPr>
      </a:lstStyle>
    </a:txDef>
  </a:objectDefaults>
  <a:extraClrSchemeLst/>
</a:theme>
</file>

<file path=ppt/theme/theme2.xml><?xml version="1.0" encoding="utf-8"?>
<a:theme xmlns:a="http://schemas.openxmlformats.org/drawingml/2006/main" name="1_SC AAS Webinar Final">
  <a:themeElements>
    <a:clrScheme name="Custom 4">
      <a:dk1>
        <a:srgbClr val="EC6820"/>
      </a:dk1>
      <a:lt1>
        <a:sysClr val="window" lastClr="FFFFFF"/>
      </a:lt1>
      <a:dk2>
        <a:srgbClr val="073E87"/>
      </a:dk2>
      <a:lt2>
        <a:srgbClr val="00AEEF"/>
      </a:lt2>
      <a:accent1>
        <a:srgbClr val="006496"/>
      </a:accent1>
      <a:accent2>
        <a:srgbClr val="00AEEF"/>
      </a:accent2>
      <a:accent3>
        <a:srgbClr val="EC6820"/>
      </a:accent3>
      <a:accent4>
        <a:srgbClr val="EC6820"/>
      </a:accent4>
      <a:accent5>
        <a:srgbClr val="006496"/>
      </a:accent5>
      <a:accent6>
        <a:srgbClr val="006496"/>
      </a:accent6>
      <a:hlink>
        <a:srgbClr val="EC6820"/>
      </a:hlink>
      <a:folHlink>
        <a:srgbClr val="006496"/>
      </a:folHlink>
    </a:clrScheme>
    <a:fontScheme name="Custom 2">
      <a:majorFont>
        <a:latin typeface="Lato Black"/>
        <a:ea typeface=""/>
        <a:cs typeface=""/>
      </a:majorFont>
      <a:minorFont>
        <a:latin typeface="Lat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w="9525">
          <a:noFill/>
          <a:miter lim="800000"/>
          <a:headEnd/>
          <a:tailEnd/>
        </a:ln>
      </a:spPr>
      <a:bodyPr vert="horz" wrap="square" lIns="91440" tIns="45720" rIns="91440" bIns="45720" numCol="1" anchor="t" anchorCtr="0" compatLnSpc="1">
        <a:prstTxWarp prst="textNoShape">
          <a:avLst/>
        </a:prstTxWarp>
      </a:bodyPr>
      <a:lstStyle>
        <a:defPPr>
          <a:defRPr b="0" i="0" cap="all" dirty="0" smtClean="0">
            <a:solidFill>
              <a:srgbClr val="A1AC75"/>
            </a:solidFill>
            <a:latin typeface="Lato Light"/>
            <a:cs typeface="Lato Ligh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7FC920FA265B740BD17E3095F4DC617" ma:contentTypeVersion="11" ma:contentTypeDescription="Create a new document." ma:contentTypeScope="" ma:versionID="881d64d6778768e39f41cd0a45f67478">
  <xsd:schema xmlns:xsd="http://www.w3.org/2001/XMLSchema" xmlns:xs="http://www.w3.org/2001/XMLSchema" xmlns:p="http://schemas.microsoft.com/office/2006/metadata/properties" xmlns:ns3="8d2f8cd0-77f9-4573-b9f4-3fbdac3a98cd" xmlns:ns4="8f02105e-0452-44e1-9068-eb948fae09d5" targetNamespace="http://schemas.microsoft.com/office/2006/metadata/properties" ma:root="true" ma:fieldsID="671bfd218a38e1bf58075c082d880e9f" ns3:_="" ns4:_="">
    <xsd:import namespace="8d2f8cd0-77f9-4573-b9f4-3fbdac3a98cd"/>
    <xsd:import namespace="8f02105e-0452-44e1-9068-eb948fae09d5"/>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Locatio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2f8cd0-77f9-4573-b9f4-3fbdac3a98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f02105e-0452-44e1-9068-eb948fae09d5"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FE6FE5C-C0D3-4D8F-A3B6-9465D8334BFD}">
  <ds:schemaRefs>
    <ds:schemaRef ds:uri="http://schemas.microsoft.com/sharepoint/v3/contenttype/forms"/>
  </ds:schemaRefs>
</ds:datastoreItem>
</file>

<file path=customXml/itemProps2.xml><?xml version="1.0" encoding="utf-8"?>
<ds:datastoreItem xmlns:ds="http://schemas.openxmlformats.org/officeDocument/2006/customXml" ds:itemID="{9AD95BC6-181D-4D02-96AF-7A8122318B07}">
  <ds:schemaRefs>
    <ds:schemaRef ds:uri="8d2f8cd0-77f9-4573-b9f4-3fbdac3a98cd"/>
    <ds:schemaRef ds:uri="8f02105e-0452-44e1-9068-eb948fae09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57D74C2B-9565-4E85-8843-BA6B62131702}">
  <ds:schemaRefs>
    <ds:schemaRef ds:uri="8d2f8cd0-77f9-4573-b9f4-3fbdac3a98cd"/>
    <ds:schemaRef ds:uri="8f02105e-0452-44e1-9068-eb948fae09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AAS_PPTX Template (1)</Template>
  <Application>Microsoft Office PowerPoint</Application>
  <PresentationFormat>On-screen Show (4:3)</PresentationFormat>
  <Slides>75</Slides>
  <Notes>75</Notes>
  <HiddenSlides>0</HiddenSlides>
  <ScaleCrop>false</ScaleCrop>
  <HeadingPairs>
    <vt:vector size="4" baseType="variant">
      <vt:variant>
        <vt:lpstr>Theme</vt:lpstr>
      </vt:variant>
      <vt:variant>
        <vt:i4>2</vt:i4>
      </vt:variant>
      <vt:variant>
        <vt:lpstr>Slide Titles</vt:lpstr>
      </vt:variant>
      <vt:variant>
        <vt:i4>75</vt:i4>
      </vt:variant>
    </vt:vector>
  </HeadingPairs>
  <TitlesOfParts>
    <vt:vector size="77" baseType="lpstr">
      <vt:lpstr>SC AAS Webinar Final</vt:lpstr>
      <vt:lpstr>1_SC AAS Webinar Final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CODE OF ETHICS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POINT SOURCE POLLUTION</vt:lpstr>
      <vt:lpstr>NONPOINT SOURCE POLLUTION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 STREAMS WITH LOWER 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STAY CONNECTED</vt:lpstr>
      <vt:lpstr>PowerPoint Presentation</vt:lpstr>
      <vt:lpstr>Now to the field! </vt:lpstr>
    </vt:vector>
  </TitlesOfParts>
  <Company>Clemson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and Chemical Training</dc:title>
  <dc:creator>Skipper, Karin</dc:creator>
  <cp:revision>170</cp:revision>
  <cp:lastPrinted>2024-01-23T20:42:50Z</cp:lastPrinted>
  <dcterms:created xsi:type="dcterms:W3CDTF">2017-05-23T20:12:25Z</dcterms:created>
  <dcterms:modified xsi:type="dcterms:W3CDTF">2024-02-13T19:59:19Z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0x01010047FC920FA265B740BD17E3095F4DC617</vt:lpwstr>
  </property>
</Properties>
</file>